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373" r:id="rId3"/>
    <p:sldId id="375" r:id="rId4"/>
    <p:sldId id="416" r:id="rId5"/>
    <p:sldId id="418" r:id="rId6"/>
    <p:sldId id="408" r:id="rId7"/>
    <p:sldId id="410" r:id="rId8"/>
    <p:sldId id="411" r:id="rId9"/>
    <p:sldId id="412" r:id="rId10"/>
    <p:sldId id="413" r:id="rId11"/>
    <p:sldId id="414" r:id="rId12"/>
    <p:sldId id="415" r:id="rId13"/>
    <p:sldId id="398" r:id="rId14"/>
    <p:sldId id="376" r:id="rId15"/>
    <p:sldId id="378" r:id="rId16"/>
    <p:sldId id="357" r:id="rId17"/>
    <p:sldId id="382" r:id="rId18"/>
    <p:sldId id="399" r:id="rId19"/>
    <p:sldId id="400" r:id="rId20"/>
    <p:sldId id="401" r:id="rId21"/>
    <p:sldId id="402" r:id="rId22"/>
    <p:sldId id="403" r:id="rId23"/>
    <p:sldId id="404" r:id="rId24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0066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5AE23-9AD3-40AF-991A-412797AC64C3}" v="48" dt="2021-10-22T12:00:26.978"/>
    <p1510:client id="{BD8B3A7C-DE3D-4ECC-829C-42B1747FD0B0}" v="30" dt="2021-10-23T01:16:30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77120" autoAdjust="0"/>
  </p:normalViewPr>
  <p:slideViewPr>
    <p:cSldViewPr>
      <p:cViewPr varScale="1">
        <p:scale>
          <a:sx n="39" d="100"/>
          <a:sy n="39" d="100"/>
        </p:scale>
        <p:origin x="156" y="4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31/10/2021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4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07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61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70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12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54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62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94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0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4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81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3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68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9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23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23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22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7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oleObject" Target="../embeddings/oleObject2.bin"/><Relationship Id="rId18" Type="http://schemas.openxmlformats.org/officeDocument/2006/relationships/oleObject" Target="../embeddings/oleObject3.bin"/><Relationship Id="rId26" Type="http://schemas.openxmlformats.org/officeDocument/2006/relationships/oleObject" Target="../embeddings/oleObject5.bin"/><Relationship Id="rId3" Type="http://schemas.openxmlformats.org/officeDocument/2006/relationships/notesSlide" Target="../notesSlides/notesSlide15.xml"/><Relationship Id="rId21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7.xml"/><Relationship Id="rId16" Type="http://schemas.openxmlformats.org/officeDocument/2006/relationships/image" Target="NULL"/><Relationship Id="rId20" Type="http://schemas.openxmlformats.org/officeDocument/2006/relationships/oleObject" Target="NULL"/><Relationship Id="rId29" Type="http://schemas.openxmlformats.org/officeDocument/2006/relationships/oleObject" Target="NUL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0.png"/><Relationship Id="rId11" Type="http://schemas.openxmlformats.org/officeDocument/2006/relationships/oleObject" Target="NULL"/><Relationship Id="rId24" Type="http://schemas.openxmlformats.org/officeDocument/2006/relationships/oleObject" Target="NULL"/><Relationship Id="rId5" Type="http://schemas.openxmlformats.org/officeDocument/2006/relationships/image" Target="../media/image54.png"/><Relationship Id="rId15" Type="http://schemas.openxmlformats.org/officeDocument/2006/relationships/oleObject" Target="NULL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6.bin"/><Relationship Id="rId10" Type="http://schemas.openxmlformats.org/officeDocument/2006/relationships/image" Target="../media/image49.wmf"/><Relationship Id="rId19" Type="http://schemas.openxmlformats.org/officeDocument/2006/relationships/image" Target="../media/image51.wmf"/><Relationship Id="rId4" Type="http://schemas.openxmlformats.org/officeDocument/2006/relationships/image" Target="../media/image53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50.wmf"/><Relationship Id="rId22" Type="http://schemas.openxmlformats.org/officeDocument/2006/relationships/oleObject" Target="../embeddings/oleObject4.bin"/><Relationship Id="rId27" Type="http://schemas.openxmlformats.org/officeDocument/2006/relationships/oleObject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71600" y="2209800"/>
            <a:ext cx="3857446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 LỚP 10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3657600"/>
            <a:ext cx="114300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C0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C0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2: HÀM SỐ</a:t>
            </a:r>
          </a:p>
        </p:txBody>
      </p:sp>
      <p:grpSp>
        <p:nvGrpSpPr>
          <p:cNvPr id="6" name="Group 26"/>
          <p:cNvGrpSpPr/>
          <p:nvPr/>
        </p:nvGrpSpPr>
        <p:grpSpPr>
          <a:xfrm>
            <a:off x="4353261" y="6968176"/>
            <a:ext cx="9959503" cy="907192"/>
            <a:chOff x="7459670" y="7543799"/>
            <a:chExt cx="9960799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842728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9" cy="872846"/>
              <a:chOff x="7459669" y="7543800"/>
              <a:chExt cx="1381119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 Same Side Corner Rectangle 31"/>
              <p:cNvSpPr/>
              <p:nvPr/>
            </p:nvSpPr>
            <p:spPr>
              <a:xfrm rot="5400000">
                <a:off x="7789227" y="7365086"/>
                <a:ext cx="731521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6308398" y="5181600"/>
            <a:ext cx="8273077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>
                <a:solidFill>
                  <a:schemeClr val="accent2">
                    <a:lumMod val="50000"/>
                  </a:schemeClr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chemeClr val="accent2">
                    <a:lumMod val="50000"/>
                  </a:schemeClr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CHƯƠNG 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6629400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9540704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56765" y="4800600"/>
            <a:ext cx="23276043" cy="3962400"/>
            <a:chOff x="1205494" y="6941416"/>
            <a:chExt cx="22139783" cy="358117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334313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79863" y="1487151"/>
            <a:ext cx="23391942" cy="3016011"/>
            <a:chOff x="992187" y="2564544"/>
            <a:chExt cx="22353091" cy="267505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92399"/>
              <a:ext cx="22200057" cy="264719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759458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759458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553337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5486400" y="5096597"/>
                <a:ext cx="16154400" cy="3217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TXĐ: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BR" sz="4800" i="1">
                        <a:latin typeface="Cambria Math" panose="02040503050406030204" pitchFamily="18" charset="0"/>
                      </a:rPr>
                      <m:t>=7,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pt-BR" sz="4800" i="1">
                        <a:latin typeface="Cambria Math" panose="02040503050406030204" pitchFamily="18" charset="0"/>
                      </a:rPr>
                      <m:t>=−1⇒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BR" sz="4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4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pt-BR" sz="48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pt-BR" sz="4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4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pt-BR" sz="4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4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pt-BR" sz="4800" i="1">
                                  <a:latin typeface="Cambria Math" panose="02040503050406030204" pitchFamily="18" charset="0"/>
                                </a:rPr>
                                <m:t>≠−</m:t>
                              </m:r>
                              <m:r>
                                <a:rPr lang="pt-BR" sz="4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4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hàm số không chẵn và </a:t>
                </a:r>
                <a:r>
                  <a:rPr lang="pt-BR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lẻ.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096597"/>
                <a:ext cx="16154400" cy="3217356"/>
              </a:xfrm>
              <a:prstGeom prst="rect">
                <a:avLst/>
              </a:prstGeom>
              <a:blipFill>
                <a:blip r:embed="rId4"/>
                <a:stretch>
                  <a:fillRect l="-1698" t="-41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2012529" y="350285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FEC341C-203A-4030-B197-00110DCE86A8}"/>
                  </a:ext>
                </a:extLst>
              </p:cNvPr>
              <p:cNvSpPr txBox="1"/>
              <p:nvPr/>
            </p:nvSpPr>
            <p:spPr>
              <a:xfrm>
                <a:off x="3553919" y="1600200"/>
                <a:ext cx="19062326" cy="2829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Xét tính chẵn, lẻ của các hàm số  </a:t>
                </a:r>
                <a14:m>
                  <m:oMath xmlns:m="http://schemas.openxmlformats.org/officeDocument/2006/math"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−4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</m:oMath>
                </a14:m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hàm số lẻ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nl-NL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chẵn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vừa chẵn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vừa lẻ</a:t>
                </a:r>
                <a:r>
                  <a:rPr lang="nl-NL" sz="48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D.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 chẵn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không lẻ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FEC341C-203A-4030-B197-00110DCE8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19" y="1600200"/>
                <a:ext cx="19062326" cy="2829108"/>
              </a:xfrm>
              <a:prstGeom prst="rect">
                <a:avLst/>
              </a:prstGeom>
              <a:blipFill>
                <a:blip r:embed="rId5"/>
                <a:stretch>
                  <a:fillRect l="-1471" t="-3233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2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95762" y="5486398"/>
            <a:ext cx="23276043" cy="4495801"/>
            <a:chOff x="1205494" y="6941416"/>
            <a:chExt cx="22139783" cy="406826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8"/>
              <a:ext cx="22135691" cy="38302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79863" y="1752600"/>
            <a:ext cx="23391942" cy="3299098"/>
            <a:chOff x="992187" y="2564544"/>
            <a:chExt cx="22353091" cy="283604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64544"/>
              <a:ext cx="22200057" cy="283604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763027" y="8610600"/>
                <a:ext cx="25343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027" y="8610600"/>
                <a:ext cx="253437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7620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874211" y="6317507"/>
                <a:ext cx="23097594" cy="3237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TXĐ: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d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d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hàm số </a:t>
                </a:r>
                <a:r>
                  <a:rPr lang="pt-BR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chẵn.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11" y="6317507"/>
                <a:ext cx="23097594" cy="3237168"/>
              </a:xfrm>
              <a:prstGeom prst="rect">
                <a:avLst/>
              </a:prstGeom>
              <a:blipFill>
                <a:blip r:embed="rId4"/>
                <a:stretch>
                  <a:fillRect l="-1188" t="-4143" b="-7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2872047" y="293010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877BF9E-D032-4E2B-A373-14AC12AEE095}"/>
                  </a:ext>
                </a:extLst>
              </p:cNvPr>
              <p:cNvSpPr txBox="1"/>
              <p:nvPr/>
            </p:nvSpPr>
            <p:spPr>
              <a:xfrm>
                <a:off x="4406785" y="1939503"/>
                <a:ext cx="17672231" cy="2895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tính chẵn, lẻ của các hàm số  </a:t>
                </a:r>
                <a14:m>
                  <m:oMath xmlns:m="http://schemas.openxmlformats.org/officeDocument/2006/math"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+2</m:t>
                            </m:r>
                          </m:e>
                        </m:d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e>
                        </m:d>
                      </m:e>
                    </m:d>
                  </m:oMath>
                </a14:m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hàm số lẻ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nl-NL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chẵn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nl-NL" sz="48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vừa chẵn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vừa lẻ</a:t>
                </a:r>
                <a:r>
                  <a:rPr lang="nl-NL" sz="48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D.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 chẵn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không lẻ	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877BF9E-D032-4E2B-A373-14AC12AEE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785" y="1939503"/>
                <a:ext cx="17672231" cy="2895729"/>
              </a:xfrm>
              <a:prstGeom prst="rect">
                <a:avLst/>
              </a:prstGeom>
              <a:blipFill>
                <a:blip r:embed="rId5"/>
                <a:stretch>
                  <a:fillRect l="-1587" t="-421" b="-10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2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95762" y="5791200"/>
            <a:ext cx="23276043" cy="654599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79863" y="1676400"/>
            <a:ext cx="23391942" cy="3552885"/>
            <a:chOff x="992187" y="2564544"/>
            <a:chExt cx="22353091" cy="323112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64544"/>
              <a:ext cx="22200057" cy="323112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051968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0519684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685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645187" y="6629400"/>
                <a:ext cx="22149550" cy="4396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mọi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4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4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1;+∞</m:t>
                        </m:r>
                      </m:e>
                    </m:d>
                    <m:r>
                      <a:rPr lang="pt-BR" sz="4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4800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BR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pt-BR" sz="4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4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4800" i="1">
                        <a:latin typeface="Cambria Math" panose="02040503050406030204" pitchFamily="18" charset="0"/>
                      </a:rPr>
                      <m:t>&gt;1,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4800" i="1">
                        <a:latin typeface="Cambria Math" panose="02040503050406030204" pitchFamily="18" charset="0"/>
                      </a:rPr>
                      <m:t>&gt;1⇒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4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hàm số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187" y="6629400"/>
                <a:ext cx="22149550" cy="4396012"/>
              </a:xfrm>
              <a:prstGeom prst="rect">
                <a:avLst/>
              </a:prstGeom>
              <a:blipFill>
                <a:blip r:embed="rId4"/>
                <a:stretch>
                  <a:fillRect l="-1266" b="-6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2192000" y="30480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6EA19E0-EC41-48B9-880C-09F33A150BF6}"/>
                  </a:ext>
                </a:extLst>
              </p:cNvPr>
              <p:cNvSpPr txBox="1"/>
              <p:nvPr/>
            </p:nvSpPr>
            <p:spPr>
              <a:xfrm>
                <a:off x="3766652" y="1828800"/>
                <a:ext cx="20229942" cy="3142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sự biến thiên của hàm số </a:t>
                </a:r>
                <a14:m>
                  <m:oMath xmlns:m="http://schemas.openxmlformats.org/officeDocument/2006/math"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pt-B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1;+∞</m:t>
                        </m:r>
                      </m:e>
                    </m:d>
                  </m:oMath>
                </a14:m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nl-NL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 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:r>
                  <a:rPr lang="nl-NL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 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nl-NL" sz="48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Vừa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 biến, vừa nghịch biến</a:t>
                </a:r>
                <a:r>
                  <a:rPr lang="nl-NL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 biến, cũng không nghịch biến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6EA19E0-EC41-48B9-880C-09F33A150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652" y="1828800"/>
                <a:ext cx="20229942" cy="3142655"/>
              </a:xfrm>
              <a:prstGeom prst="rect">
                <a:avLst/>
              </a:prstGeom>
              <a:blipFill>
                <a:blip r:embed="rId5"/>
                <a:stretch>
                  <a:fillRect l="-1386" r="-482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9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95762" y="5562600"/>
            <a:ext cx="23276043" cy="654599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03054" y="1600199"/>
            <a:ext cx="23391942" cy="3681001"/>
            <a:chOff x="992187" y="2564544"/>
            <a:chExt cx="22353091" cy="328624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64544"/>
              <a:ext cx="22200057" cy="328624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52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907000" y="10965596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0" y="10965596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6096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774941" y="6357442"/>
                <a:ext cx="23196864" cy="5252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mọi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4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4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1;+∞</m:t>
                        </m:r>
                      </m:e>
                    </m:d>
                    <m:r>
                      <a:rPr lang="pt-BR" sz="4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4800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BR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pt-BR" sz="48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48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4800" i="1">
                        <a:latin typeface="Cambria Math" panose="02040503050406030204" pitchFamily="18" charset="0"/>
                      </a:rPr>
                      <m:t>&gt;1,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4800" i="1">
                        <a:latin typeface="Cambria Math" panose="02040503050406030204" pitchFamily="18" charset="0"/>
                      </a:rPr>
                      <m:t>&gt;1⇒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4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hàm số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41" y="6357442"/>
                <a:ext cx="23196864" cy="5252592"/>
              </a:xfrm>
              <a:prstGeom prst="rect">
                <a:avLst/>
              </a:prstGeom>
              <a:blipFill>
                <a:blip r:embed="rId4"/>
                <a:stretch>
                  <a:fillRect l="-1183" t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3233241" y="28136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ECF0C3A-F028-4820-B966-231493B83824}"/>
                  </a:ext>
                </a:extLst>
              </p:cNvPr>
              <p:cNvSpPr txBox="1"/>
              <p:nvPr/>
            </p:nvSpPr>
            <p:spPr>
              <a:xfrm>
                <a:off x="3643426" y="1583540"/>
                <a:ext cx="20359574" cy="314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pt-BR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Xét </a:t>
                </a:r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 biến thiên của hàm số </a:t>
                </a:r>
                <a14:m>
                  <m:oMath xmlns:m="http://schemas.openxmlformats.org/officeDocument/2006/math"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pt-B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1;+∞</m:t>
                        </m:r>
                      </m:e>
                    </m:d>
                  </m:oMath>
                </a14:m>
                <a:endParaRPr lang="pt-BR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nl-NL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 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:r>
                  <a:rPr lang="nl-NL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 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nl-NL" sz="48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Vừa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 biến, vừa nghịch biến</a:t>
                </a:r>
                <a:r>
                  <a:rPr lang="nl-NL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 biến, cũng không nghịch biến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ECF0C3A-F028-4820-B966-231493B83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426" y="1583540"/>
                <a:ext cx="20359574" cy="3140860"/>
              </a:xfrm>
              <a:prstGeom prst="rect">
                <a:avLst/>
              </a:prstGeom>
              <a:blipFill>
                <a:blip r:embed="rId5"/>
                <a:stretch>
                  <a:fillRect l="-1377" b="-9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32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295400" y="1447797"/>
                <a:ext cx="18294992" cy="452431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nl-NL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BẬC NHẤT </a:t>
                </a:r>
                <a:endParaRPr lang="en-US" sz="48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Định nghĩa</a:t>
                </a:r>
                <a:r>
                  <a:rPr lang="nl-NL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bậc nhất là hàm số có dạng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Sự biến thiên</a:t>
                </a:r>
                <a:r>
                  <a:rPr lang="nl-NL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số đồng biến khi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nghịch biến khi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biến thiên:</a:t>
                </a:r>
                <a:endPara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47797"/>
                <a:ext cx="18294992" cy="4524315"/>
              </a:xfrm>
              <a:prstGeom prst="rect">
                <a:avLst/>
              </a:prstGeom>
              <a:blipFill>
                <a:blip r:embed="rId3"/>
                <a:stretch>
                  <a:fillRect l="-1533" t="-2826" b="-619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700DA24-AF71-44EE-9B82-49372C64D4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797"/>
            <a:ext cx="9525000" cy="483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3DD40B-506E-4A30-B4FD-9D3038CE430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6019798"/>
            <a:ext cx="9525000" cy="47054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26">
            <a:extLst>
              <a:ext uri="{FF2B5EF4-FFF2-40B4-BE49-F238E27FC236}">
                <a16:creationId xmlns:a16="http://schemas.microsoft.com/office/drawing/2014/main" id="{AA868A2C-BA28-4B39-9D1A-0B4AA3611D67}"/>
              </a:ext>
            </a:extLst>
          </p:cNvPr>
          <p:cNvGrpSpPr/>
          <p:nvPr/>
        </p:nvGrpSpPr>
        <p:grpSpPr>
          <a:xfrm>
            <a:off x="765340" y="457200"/>
            <a:ext cx="8759660" cy="907192"/>
            <a:chOff x="7459670" y="7543799"/>
            <a:chExt cx="10750634" cy="90731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4ED85E-4026-4DE6-AB27-2AD4F35931A8}"/>
                </a:ext>
              </a:extLst>
            </p:cNvPr>
            <p:cNvSpPr txBox="1"/>
            <p:nvPr/>
          </p:nvSpPr>
          <p:spPr>
            <a:xfrm>
              <a:off x="8993187" y="7620004"/>
              <a:ext cx="9217117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ÔN TẬP LÝ THUYẾT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8842E36D-4798-48B3-9C5D-ED2231EC771C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7" name="Isosceles Triangle 44">
                <a:extLst>
                  <a:ext uri="{FF2B5EF4-FFF2-40B4-BE49-F238E27FC236}">
                    <a16:creationId xmlns:a16="http://schemas.microsoft.com/office/drawing/2014/main" id="{3462956A-C7F1-420B-B783-DF564C57764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ound Same Side Corner Rectangle 48">
                <a:extLst>
                  <a:ext uri="{FF2B5EF4-FFF2-40B4-BE49-F238E27FC236}">
                    <a16:creationId xmlns:a16="http://schemas.microsoft.com/office/drawing/2014/main" id="{808615CA-5141-4644-A1DC-DCDA7E72A7E9}"/>
                  </a:ext>
                </a:extLst>
              </p:cNvPr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D5D294-5591-4319-8941-1C7F79DFBC65}"/>
                  </a:ext>
                </a:extLst>
              </p:cNvPr>
              <p:cNvSpPr/>
              <p:nvPr/>
            </p:nvSpPr>
            <p:spPr>
              <a:xfrm>
                <a:off x="1281416" y="10659906"/>
                <a:ext cx="22035784" cy="267509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nl-NL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nl-NL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 thị</a:t>
                </a:r>
                <a:endParaRPr lang="en-US" sz="4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 thị của hàm số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một đường thẳng có hệ số góc bằng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cắt trục hoành tại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trục tung tại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D5D294-5591-4319-8941-1C7F79DFB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416" y="10659906"/>
                <a:ext cx="22035784" cy="2675091"/>
              </a:xfrm>
              <a:prstGeom prst="rect">
                <a:avLst/>
              </a:prstGeom>
              <a:blipFill>
                <a:blip r:embed="rId6"/>
                <a:stretch>
                  <a:fillRect l="-1245" t="-5023" r="-1189" b="-456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9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971667" y="1600200"/>
                <a:ext cx="21050133" cy="799007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nl-NL" sz="4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en-US" sz="4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 trí tương đối</a:t>
                </a:r>
                <a:endParaRPr lang="en-US" sz="4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4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4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 đó: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trùng nhau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song nhau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cắt nhau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4800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/>
                <a:r>
                  <a:rPr lang="nl-NL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 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 giao điểm là nghiệm của hệ phương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nl-NL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góc nhau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48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4800" i="1">
                        <a:latin typeface="Cambria Math" panose="02040503050406030204" pitchFamily="18" charset="0"/>
                      </a:rPr>
                      <m:t>=−1.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67" y="1600200"/>
                <a:ext cx="21050133" cy="7990072"/>
              </a:xfrm>
              <a:prstGeom prst="rect">
                <a:avLst/>
              </a:prstGeom>
              <a:blipFill>
                <a:blip r:embed="rId3"/>
                <a:stretch>
                  <a:fillRect l="-1303" t="-1679" b="-313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26">
            <a:extLst>
              <a:ext uri="{FF2B5EF4-FFF2-40B4-BE49-F238E27FC236}">
                <a16:creationId xmlns:a16="http://schemas.microsoft.com/office/drawing/2014/main" id="{5D6F9587-CDF1-4CD4-88B6-DF9AE3A2966E}"/>
              </a:ext>
            </a:extLst>
          </p:cNvPr>
          <p:cNvGrpSpPr/>
          <p:nvPr/>
        </p:nvGrpSpPr>
        <p:grpSpPr>
          <a:xfrm>
            <a:off x="765340" y="457200"/>
            <a:ext cx="8759660" cy="907192"/>
            <a:chOff x="7459670" y="7543799"/>
            <a:chExt cx="10750634" cy="9073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137A53-961D-4EEF-9BFE-4DF90D83C30A}"/>
                </a:ext>
              </a:extLst>
            </p:cNvPr>
            <p:cNvSpPr txBox="1"/>
            <p:nvPr/>
          </p:nvSpPr>
          <p:spPr>
            <a:xfrm>
              <a:off x="8993187" y="7620004"/>
              <a:ext cx="9217117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ÔN TẬP LÝ THUYẾT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27">
              <a:extLst>
                <a:ext uri="{FF2B5EF4-FFF2-40B4-BE49-F238E27FC236}">
                  <a16:creationId xmlns:a16="http://schemas.microsoft.com/office/drawing/2014/main" id="{41DE92B1-9ED0-4947-9291-C412A8B74DD5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4" name="Isosceles Triangle 44">
                <a:extLst>
                  <a:ext uri="{FF2B5EF4-FFF2-40B4-BE49-F238E27FC236}">
                    <a16:creationId xmlns:a16="http://schemas.microsoft.com/office/drawing/2014/main" id="{CC344DB0-4925-434C-95C2-836CF4BA2CA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ound Same Side Corner Rectangle 48">
                <a:extLst>
                  <a:ext uri="{FF2B5EF4-FFF2-40B4-BE49-F238E27FC236}">
                    <a16:creationId xmlns:a16="http://schemas.microsoft.com/office/drawing/2014/main" id="{B5ED5941-015B-4B1F-A030-463A7FD87C68}"/>
                  </a:ext>
                </a:extLst>
              </p:cNvPr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83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371600" y="1447800"/>
                <a:ext cx="22098000" cy="849091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nl-NL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BẬC HAI </a:t>
                </a:r>
                <a:endParaRPr lang="en-US" sz="48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Định nghĩa</a:t>
                </a:r>
                <a:r>
                  <a:rPr lang="nl-NL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bậc hai là hàm số có dạng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Sự biến thiên</a:t>
                </a:r>
                <a:r>
                  <a:rPr lang="nl-NL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TXĐ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nl-NL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 I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hàm số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nghịch biến trên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có giá trị nhỏ nhất là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𝛥</m:t>
                        </m:r>
                      </m:num>
                      <m:den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hàm số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có giá trị lớn nhất là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𝛥</m:t>
                        </m:r>
                      </m:num>
                      <m:den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447800"/>
                <a:ext cx="22098000" cy="8490914"/>
              </a:xfrm>
              <a:prstGeom prst="rect">
                <a:avLst/>
              </a:prstGeom>
              <a:blipFill>
                <a:blip r:embed="rId3"/>
                <a:stretch>
                  <a:fillRect l="-1241" t="-1580" r="-1297" b="-86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26">
            <a:extLst>
              <a:ext uri="{FF2B5EF4-FFF2-40B4-BE49-F238E27FC236}">
                <a16:creationId xmlns:a16="http://schemas.microsoft.com/office/drawing/2014/main" id="{930393E2-C9AE-48A1-B778-C88353A38CD8}"/>
              </a:ext>
            </a:extLst>
          </p:cNvPr>
          <p:cNvGrpSpPr/>
          <p:nvPr/>
        </p:nvGrpSpPr>
        <p:grpSpPr>
          <a:xfrm>
            <a:off x="765340" y="457200"/>
            <a:ext cx="8759660" cy="907192"/>
            <a:chOff x="7459670" y="7543799"/>
            <a:chExt cx="10750634" cy="9073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1260C1-6945-4719-8152-0310BA119393}"/>
                </a:ext>
              </a:extLst>
            </p:cNvPr>
            <p:cNvSpPr txBox="1"/>
            <p:nvPr/>
          </p:nvSpPr>
          <p:spPr>
            <a:xfrm>
              <a:off x="8993187" y="7620004"/>
              <a:ext cx="9217117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ÔN TẬP LÝ THUYẾT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27">
              <a:extLst>
                <a:ext uri="{FF2B5EF4-FFF2-40B4-BE49-F238E27FC236}">
                  <a16:creationId xmlns:a16="http://schemas.microsoft.com/office/drawing/2014/main" id="{CD8AC268-633A-4994-8624-209B4C87B91D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4" name="Isosceles Triangle 44">
                <a:extLst>
                  <a:ext uri="{FF2B5EF4-FFF2-40B4-BE49-F238E27FC236}">
                    <a16:creationId xmlns:a16="http://schemas.microsoft.com/office/drawing/2014/main" id="{5D070167-84ED-42CF-9085-EB2C5E3140D7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ound Same Side Corner Rectangle 48">
                <a:extLst>
                  <a:ext uri="{FF2B5EF4-FFF2-40B4-BE49-F238E27FC236}">
                    <a16:creationId xmlns:a16="http://schemas.microsoft.com/office/drawing/2014/main" id="{99640D6C-CADA-4450-9AAC-9D8F0041DA31}"/>
                  </a:ext>
                </a:extLst>
              </p:cNvPr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9" y="1371600"/>
            <a:ext cx="5020141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nl-NL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</a:t>
            </a:r>
            <a:r>
              <a:rPr lang="nl-NL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biến thiên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C5AD2F-5A23-43A1-83DA-203BD343203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04" y="2209800"/>
            <a:ext cx="10583496" cy="5342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913835-FBC5-4DE8-8B58-C63ED764601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685800"/>
            <a:ext cx="11125200" cy="53428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26">
            <a:extLst>
              <a:ext uri="{FF2B5EF4-FFF2-40B4-BE49-F238E27FC236}">
                <a16:creationId xmlns:a16="http://schemas.microsoft.com/office/drawing/2014/main" id="{5E36E115-A4ED-4D50-AA49-845E49AE8ABD}"/>
              </a:ext>
            </a:extLst>
          </p:cNvPr>
          <p:cNvGrpSpPr/>
          <p:nvPr/>
        </p:nvGrpSpPr>
        <p:grpSpPr>
          <a:xfrm>
            <a:off x="765340" y="457200"/>
            <a:ext cx="8759660" cy="907192"/>
            <a:chOff x="7459670" y="7543799"/>
            <a:chExt cx="10750634" cy="90731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0A1B37-81A5-4134-A9DC-D9FEEA53BA69}"/>
                </a:ext>
              </a:extLst>
            </p:cNvPr>
            <p:cNvSpPr txBox="1"/>
            <p:nvPr/>
          </p:nvSpPr>
          <p:spPr>
            <a:xfrm>
              <a:off x="8993187" y="7620004"/>
              <a:ext cx="9217117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ÔN TẬP LÝ THUYẾT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27">
              <a:extLst>
                <a:ext uri="{FF2B5EF4-FFF2-40B4-BE49-F238E27FC236}">
                  <a16:creationId xmlns:a16="http://schemas.microsoft.com/office/drawing/2014/main" id="{836B7DC4-792C-435F-AB65-85E0906D7EC5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F3B0AF70-17B3-435E-9EF0-9920972F2E5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ound Same Side Corner Rectangle 48">
                <a:extLst>
                  <a:ext uri="{FF2B5EF4-FFF2-40B4-BE49-F238E27FC236}">
                    <a16:creationId xmlns:a16="http://schemas.microsoft.com/office/drawing/2014/main" id="{D8BBB087-D697-490B-8F92-E8380F615B47}"/>
                  </a:ext>
                </a:extLst>
              </p:cNvPr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30369BE-CBF1-4DD4-8229-0C8A4E7B69C6}"/>
                  </a:ext>
                </a:extLst>
              </p:cNvPr>
              <p:cNvSpPr/>
              <p:nvPr/>
            </p:nvSpPr>
            <p:spPr>
              <a:xfrm>
                <a:off x="1066800" y="7600658"/>
                <a:ext cx="8686800" cy="558813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nl-NL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nl-NL" sz="4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 thị</a:t>
                </a:r>
                <a:endParaRPr lang="en-US" sz="4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/>
                  <a:t>+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đồ thị hàm số bậc </a:t>
                </a:r>
                <a:r>
                  <a:rPr lang="nl-NL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là parabol có bề 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lõm </a:t>
                </a:r>
                <a:r>
                  <a:rPr lang="nl-NL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 lên.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/>
                  <a:t>+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&lt;0: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đồ thị hàm số bậc </a:t>
                </a:r>
                <a:r>
                  <a:rPr lang="nl-NL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là parabol có bề 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lõm </a:t>
                </a:r>
                <a:r>
                  <a:rPr lang="nl-NL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 xuống.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 thị nhận đường thẳng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làm trục đối </a:t>
                </a:r>
                <a:r>
                  <a:rPr lang="nl-NL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30369BE-CBF1-4DD4-8229-0C8A4E7B6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600658"/>
                <a:ext cx="8686800" cy="5588133"/>
              </a:xfrm>
              <a:prstGeom prst="rect">
                <a:avLst/>
              </a:prstGeom>
              <a:blipFill>
                <a:blip r:embed="rId6"/>
                <a:stretch>
                  <a:fillRect l="-3158" t="-2399" r="-561" b="-479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3092797-02F5-45EE-BA14-D756845FECA5}"/>
              </a:ext>
            </a:extLst>
          </p:cNvPr>
          <p:cNvGrpSpPr/>
          <p:nvPr/>
        </p:nvGrpSpPr>
        <p:grpSpPr>
          <a:xfrm>
            <a:off x="11201199" y="6496050"/>
            <a:ext cx="4419801" cy="7067550"/>
            <a:chOff x="837999" y="2819400"/>
            <a:chExt cx="4419801" cy="7067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5">
                  <a:extLst>
                    <a:ext uri="{FF2B5EF4-FFF2-40B4-BE49-F238E27FC236}">
                      <a16:creationId xmlns:a16="http://schemas.microsoft.com/office/drawing/2014/main" id="{A5892500-061D-4798-9470-1471A05FC15A}"/>
                    </a:ext>
                  </a:extLst>
                </p:cNvPr>
                <p:cNvSpPr txBox="1"/>
                <p:nvPr/>
              </p:nvSpPr>
              <p:spPr bwMode="auto">
                <a:xfrm>
                  <a:off x="1752599" y="9144000"/>
                  <a:ext cx="1813561" cy="742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85" name="Object 5">
                  <a:extLst>
                    <a:ext uri="{FF2B5EF4-FFF2-40B4-BE49-F238E27FC236}">
                      <a16:creationId xmlns:a16="http://schemas.microsoft.com/office/drawing/2014/main" id="{456B1B53-92EB-403B-8F8B-4276795F24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2599" y="9144000"/>
                  <a:ext cx="1813561" cy="74295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99F241EF-7A06-497A-A6F2-FF53BBB1A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942" y="3765524"/>
              <a:ext cx="2991622" cy="4007887"/>
            </a:xfrm>
            <a:custGeom>
              <a:avLst/>
              <a:gdLst>
                <a:gd name="T0" fmla="*/ 0 w 672"/>
                <a:gd name="T1" fmla="*/ 0 h 1008"/>
                <a:gd name="T2" fmla="*/ 685800 w 672"/>
                <a:gd name="T3" fmla="*/ 2362200 h 1008"/>
                <a:gd name="T4" fmla="*/ 1371600 w 672"/>
                <a:gd name="T5" fmla="*/ 0 h 10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1008">
                  <a:moveTo>
                    <a:pt x="0" y="0"/>
                  </a:moveTo>
                  <a:cubicBezTo>
                    <a:pt x="112" y="504"/>
                    <a:pt x="224" y="1008"/>
                    <a:pt x="336" y="1008"/>
                  </a:cubicBezTo>
                  <a:cubicBezTo>
                    <a:pt x="448" y="1008"/>
                    <a:pt x="560" y="504"/>
                    <a:pt x="672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050B1F54-0D21-438D-86F6-06BE1A199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400" y="3555999"/>
              <a:ext cx="12362" cy="496667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6771448C-86F7-4B16-9948-6F2032AD94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3890" y="7772415"/>
              <a:ext cx="1218872" cy="23447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24" name="Group 64">
              <a:extLst>
                <a:ext uri="{FF2B5EF4-FFF2-40B4-BE49-F238E27FC236}">
                  <a16:creationId xmlns:a16="http://schemas.microsoft.com/office/drawing/2014/main" id="{036E3648-EE66-4774-B53F-F3FDBCF9ED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7999" y="2819400"/>
              <a:ext cx="4419801" cy="6097314"/>
              <a:chOff x="14" y="1296"/>
              <a:chExt cx="2386" cy="1911"/>
            </a:xfrm>
          </p:grpSpPr>
          <p:grpSp>
            <p:nvGrpSpPr>
              <p:cNvPr id="25" name="Group 6">
                <a:extLst>
                  <a:ext uri="{FF2B5EF4-FFF2-40B4-BE49-F238E27FC236}">
                    <a16:creationId xmlns:a16="http://schemas.microsoft.com/office/drawing/2014/main" id="{756E89E0-0042-42FC-89C9-773760367A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" y="1296"/>
                <a:ext cx="2386" cy="1911"/>
                <a:chOff x="110" y="2169"/>
                <a:chExt cx="2386" cy="1911"/>
              </a:xfrm>
            </p:grpSpPr>
            <p:grpSp>
              <p:nvGrpSpPr>
                <p:cNvPr id="29" name="Group 7">
                  <a:extLst>
                    <a:ext uri="{FF2B5EF4-FFF2-40B4-BE49-F238E27FC236}">
                      <a16:creationId xmlns:a16="http://schemas.microsoft.com/office/drawing/2014/main" id="{95BD4EB9-9B69-429A-9CDF-EE0C5937AF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0" y="2169"/>
                  <a:ext cx="2386" cy="1911"/>
                  <a:chOff x="14" y="2073"/>
                  <a:chExt cx="2386" cy="1911"/>
                </a:xfrm>
              </p:grpSpPr>
              <p:sp>
                <p:nvSpPr>
                  <p:cNvPr id="31" name="Line 8">
                    <a:extLst>
                      <a:ext uri="{FF2B5EF4-FFF2-40B4-BE49-F238E27FC236}">
                        <a16:creationId xmlns:a16="http://schemas.microsoft.com/office/drawing/2014/main" id="{56757541-E40D-4A7C-86BD-3EBF2D3E13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" y="3168"/>
                    <a:ext cx="216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4">
                        <a:lumMod val="10000"/>
                      </a:schemeClr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800">
                      <a:solidFill>
                        <a:schemeClr val="accent4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2" name="Line 9">
                    <a:extLst>
                      <a:ext uri="{FF2B5EF4-FFF2-40B4-BE49-F238E27FC236}">
                        <a16:creationId xmlns:a16="http://schemas.microsoft.com/office/drawing/2014/main" id="{BCB640B8-B07D-4301-99D4-2D6102C5AF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38" y="2112"/>
                    <a:ext cx="0" cy="1872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4">
                        <a:lumMod val="10000"/>
                      </a:schemeClr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800">
                      <a:solidFill>
                        <a:schemeClr val="accent4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3" name="Text Box 10">
                    <a:extLst>
                      <a:ext uri="{FF2B5EF4-FFF2-40B4-BE49-F238E27FC236}">
                        <a16:creationId xmlns:a16="http://schemas.microsoft.com/office/drawing/2014/main" id="{A623DEC0-0799-4A95-AAB7-C34C5398F3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" y="3124"/>
                    <a:ext cx="240" cy="2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4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itchFamily="18" charset="0"/>
                      </a:rPr>
                      <a:t>x</a:t>
                    </a:r>
                  </a:p>
                </p:txBody>
              </p:sp>
              <p:sp>
                <p:nvSpPr>
                  <p:cNvPr id="34" name="Text Box 11">
                    <a:extLst>
                      <a:ext uri="{FF2B5EF4-FFF2-40B4-BE49-F238E27FC236}">
                        <a16:creationId xmlns:a16="http://schemas.microsoft.com/office/drawing/2014/main" id="{F809BDEA-2F99-4FC8-A436-455A8EC35DB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6" y="2073"/>
                    <a:ext cx="240" cy="2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48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itchFamily="18" charset="0"/>
                      </a:rPr>
                      <a:t>y</a:t>
                    </a:r>
                  </a:p>
                </p:txBody>
              </p:sp>
            </p:grpSp>
            <p:sp>
              <p:nvSpPr>
                <p:cNvPr id="30" name="Text Box 12">
                  <a:extLst>
                    <a:ext uri="{FF2B5EF4-FFF2-40B4-BE49-F238E27FC236}">
                      <a16:creationId xmlns:a16="http://schemas.microsoft.com/office/drawing/2014/main" id="{59A64E6F-F867-406F-A802-E184F80976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8" y="3238"/>
                  <a:ext cx="222" cy="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800" dirty="0">
                      <a:solidFill>
                        <a:schemeClr val="accent4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itchFamily="18" charset="0"/>
                    </a:rPr>
                    <a:t>0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6" name="Object 16">
                    <a:extLst>
                      <a:ext uri="{FF2B5EF4-FFF2-40B4-BE49-F238E27FC236}">
                        <a16:creationId xmlns:a16="http://schemas.microsoft.com/office/drawing/2014/main" id="{E5FD4D31-4B19-4476-8E15-493AF57B1041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925146066"/>
                      </p:ext>
                    </p:extLst>
                  </p:nvPr>
                </p:nvGraphicFramePr>
                <p:xfrm>
                  <a:off x="1084" y="1989"/>
                  <a:ext cx="617" cy="39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50" name="Equation" r:id="rId9" imgW="507960" imgH="609480" progId="Equation.DSMT4">
                          <p:embed/>
                        </p:oleObj>
                      </mc:Choice>
                      <mc:Fallback>
                        <p:oleObj name="Equation" r:id="rId9" imgW="507960" imgH="609480" progId="Equation.DSMT4">
                          <p:embed/>
                          <p:pic>
                            <p:nvPicPr>
                              <p:cNvPr id="26" name="Object 16">
                                <a:extLst>
                                  <a:ext uri="{FF2B5EF4-FFF2-40B4-BE49-F238E27FC236}">
                                    <a16:creationId xmlns:a16="http://schemas.microsoft.com/office/drawing/2014/main" id="{E5FD4D31-4B19-4476-8E15-493AF57B104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84" y="1989"/>
                                <a:ext cx="617" cy="39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91" name="Object 16">
                    <a:extLst>
                      <a:ext uri="{FF2B5EF4-FFF2-40B4-BE49-F238E27FC236}">
                        <a16:creationId xmlns:a16="http://schemas.microsoft.com/office/drawing/2014/main" id="{8100F719-E9F2-4B10-9AD8-A202873978B8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38756371"/>
                      </p:ext>
                    </p:extLst>
                  </p:nvPr>
                </p:nvGraphicFramePr>
                <p:xfrm>
                  <a:off x="1084" y="1989"/>
                  <a:ext cx="617" cy="39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482" name="Equation" r:id="rId11" imgW="507960" imgH="609480" progId="Equation.DSMT4">
                          <p:embed/>
                        </p:oleObj>
                      </mc:Choice>
                      <mc:Fallback>
                        <p:oleObj name="Equation" r:id="rId11" imgW="507960" imgH="609480" progId="Equation.DSMT4">
                          <p:embed/>
                          <p:pic>
                            <p:nvPicPr>
                              <p:cNvPr id="57" name="Object 1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84" y="1989"/>
                                <a:ext cx="617" cy="39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7" name="Object 17">
                    <a:extLst>
                      <a:ext uri="{FF2B5EF4-FFF2-40B4-BE49-F238E27FC236}">
                        <a16:creationId xmlns:a16="http://schemas.microsoft.com/office/drawing/2014/main" id="{A0AA7FF5-A6C7-49F1-AD9A-A33E6E0E3229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82101281"/>
                      </p:ext>
                    </p:extLst>
                  </p:nvPr>
                </p:nvGraphicFramePr>
                <p:xfrm>
                  <a:off x="179" y="2682"/>
                  <a:ext cx="397" cy="39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51" name="Equation" r:id="rId13" imgW="380880" imgH="609480" progId="Equation.DSMT4">
                          <p:embed/>
                        </p:oleObj>
                      </mc:Choice>
                      <mc:Fallback>
                        <p:oleObj name="Equation" r:id="rId13" imgW="380880" imgH="609480" progId="Equation.DSMT4">
                          <p:embed/>
                          <p:pic>
                            <p:nvPicPr>
                              <p:cNvPr id="27" name="Object 17">
                                <a:extLst>
                                  <a:ext uri="{FF2B5EF4-FFF2-40B4-BE49-F238E27FC236}">
                                    <a16:creationId xmlns:a16="http://schemas.microsoft.com/office/drawing/2014/main" id="{A0AA7FF5-A6C7-49F1-AD9A-A33E6E0E322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79" y="2682"/>
                                <a:ext cx="397" cy="39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92" name="Object 17">
                    <a:extLst>
                      <a:ext uri="{FF2B5EF4-FFF2-40B4-BE49-F238E27FC236}">
                        <a16:creationId xmlns:a16="http://schemas.microsoft.com/office/drawing/2014/main" id="{5812EF53-A5DE-4257-BB88-5D2FFD75E897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176802475"/>
                      </p:ext>
                    </p:extLst>
                  </p:nvPr>
                </p:nvGraphicFramePr>
                <p:xfrm>
                  <a:off x="179" y="2682"/>
                  <a:ext cx="397" cy="39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483" name="Equation" r:id="rId15" imgW="380880" imgH="609480" progId="Equation.DSMT4">
                          <p:embed/>
                        </p:oleObj>
                      </mc:Choice>
                      <mc:Fallback>
                        <p:oleObj name="Equation" r:id="rId15" imgW="380880" imgH="609480" progId="Equation.DSMT4">
                          <p:embed/>
                          <p:pic>
                            <p:nvPicPr>
                              <p:cNvPr id="58" name="Object 1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79" y="2682"/>
                                <a:ext cx="397" cy="39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052CF90C-9743-4D62-90DC-1F856A1491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4" y="2841"/>
                <a:ext cx="144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dirty="0">
                    <a:solidFill>
                      <a:schemeClr val="accent4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itchFamily="18" charset="0"/>
                  </a:rPr>
                  <a:t>I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4EEEF02-8695-43F2-B446-710F27E77F19}"/>
              </a:ext>
            </a:extLst>
          </p:cNvPr>
          <p:cNvGrpSpPr/>
          <p:nvPr/>
        </p:nvGrpSpPr>
        <p:grpSpPr>
          <a:xfrm>
            <a:off x="16931973" y="6330349"/>
            <a:ext cx="6613827" cy="7233251"/>
            <a:chOff x="11839570" y="2520350"/>
            <a:chExt cx="6613827" cy="7233251"/>
          </a:xfrm>
        </p:grpSpPr>
        <p:grpSp>
          <p:nvGrpSpPr>
            <p:cNvPr id="36" name="Group 20">
              <a:extLst>
                <a:ext uri="{FF2B5EF4-FFF2-40B4-BE49-F238E27FC236}">
                  <a16:creationId xmlns:a16="http://schemas.microsoft.com/office/drawing/2014/main" id="{81E4FF56-2CA4-4A19-8471-7BD35D31D7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9570" y="2520350"/>
              <a:ext cx="6613827" cy="7233251"/>
              <a:chOff x="3264" y="1338"/>
              <a:chExt cx="2272" cy="2635"/>
            </a:xfrm>
          </p:grpSpPr>
          <p:grpSp>
            <p:nvGrpSpPr>
              <p:cNvPr id="52" name="Group 21">
                <a:extLst>
                  <a:ext uri="{FF2B5EF4-FFF2-40B4-BE49-F238E27FC236}">
                    <a16:creationId xmlns:a16="http://schemas.microsoft.com/office/drawing/2014/main" id="{BDE5D10F-62D5-44C8-A1AC-143F5A4C8F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338"/>
                <a:ext cx="2272" cy="2441"/>
                <a:chOff x="3264" y="1587"/>
                <a:chExt cx="2272" cy="2441"/>
              </a:xfrm>
            </p:grpSpPr>
            <p:sp>
              <p:nvSpPr>
                <p:cNvPr id="54" name="Text Box 22">
                  <a:extLst>
                    <a:ext uri="{FF2B5EF4-FFF2-40B4-BE49-F238E27FC236}">
                      <a16:creationId xmlns:a16="http://schemas.microsoft.com/office/drawing/2014/main" id="{F04890EC-65B3-462B-A42C-A37D4AF9F9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63" y="2362"/>
                  <a:ext cx="192" cy="3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800" dirty="0">
                      <a:solidFill>
                        <a:schemeClr val="accent4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itchFamily="18" charset="0"/>
                    </a:rPr>
                    <a:t>0</a:t>
                  </a:r>
                </a:p>
              </p:txBody>
            </p:sp>
            <p:sp>
              <p:nvSpPr>
                <p:cNvPr id="55" name="Line 23">
                  <a:extLst>
                    <a:ext uri="{FF2B5EF4-FFF2-40B4-BE49-F238E27FC236}">
                      <a16:creationId xmlns:a16="http://schemas.microsoft.com/office/drawing/2014/main" id="{097B490D-CDAD-41FB-829E-A9F5E13DD6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4" y="2640"/>
                  <a:ext cx="2160" cy="0"/>
                </a:xfrm>
                <a:prstGeom prst="line">
                  <a:avLst/>
                </a:prstGeom>
                <a:noFill/>
                <a:ln w="38100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800">
                    <a:solidFill>
                      <a:schemeClr val="accent4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Line 24">
                  <a:extLst>
                    <a:ext uri="{FF2B5EF4-FFF2-40B4-BE49-F238E27FC236}">
                      <a16:creationId xmlns:a16="http://schemas.microsoft.com/office/drawing/2014/main" id="{57CA5C66-1547-4E39-AAB6-FA97E04000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732" y="1616"/>
                  <a:ext cx="5" cy="2412"/>
                </a:xfrm>
                <a:prstGeom prst="line">
                  <a:avLst/>
                </a:prstGeom>
                <a:noFill/>
                <a:ln w="38100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800">
                    <a:solidFill>
                      <a:schemeClr val="accent4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Text Box 25">
                  <a:extLst>
                    <a:ext uri="{FF2B5EF4-FFF2-40B4-BE49-F238E27FC236}">
                      <a16:creationId xmlns:a16="http://schemas.microsoft.com/office/drawing/2014/main" id="{238AE105-7043-435E-8763-27ADD419D8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96" y="2571"/>
                  <a:ext cx="240" cy="3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800" dirty="0">
                      <a:solidFill>
                        <a:schemeClr val="accent4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58" name="Text Box 26">
                  <a:extLst>
                    <a:ext uri="{FF2B5EF4-FFF2-40B4-BE49-F238E27FC236}">
                      <a16:creationId xmlns:a16="http://schemas.microsoft.com/office/drawing/2014/main" id="{9EE9840B-5295-4CD9-A696-FF9E3D5F6A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37" y="1587"/>
                  <a:ext cx="240" cy="3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800" dirty="0">
                      <a:solidFill>
                        <a:schemeClr val="accent4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itchFamily="18" charset="0"/>
                    </a:rPr>
                    <a:t>y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Object 28">
                    <a:extLst>
                      <a:ext uri="{FF2B5EF4-FFF2-40B4-BE49-F238E27FC236}">
                        <a16:creationId xmlns:a16="http://schemas.microsoft.com/office/drawing/2014/main" id="{C75F0F36-7294-4C45-A7CA-EE5786FFC83E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094" y="3697"/>
                    <a:ext cx="623" cy="2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&lt;0</m:t>
                          </m:r>
                        </m:oMath>
                      </m:oMathPara>
                    </a14:m>
                    <a:endParaRPr lang="en-US" sz="4800" dirty="0"/>
                  </a:p>
                </p:txBody>
              </p:sp>
            </mc:Choice>
            <mc:Fallback xmlns="">
              <p:sp>
                <p:nvSpPr>
                  <p:cNvPr id="112" name="Object 28">
                    <a:extLst>
                      <a:ext uri="{FF2B5EF4-FFF2-40B4-BE49-F238E27FC236}">
                        <a16:creationId xmlns:a16="http://schemas.microsoft.com/office/drawing/2014/main" id="{1AFE2565-6C8F-43F8-8B63-1390FD662D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094" y="3697"/>
                    <a:ext cx="623" cy="27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7" name="Line 30">
              <a:extLst>
                <a:ext uri="{FF2B5EF4-FFF2-40B4-BE49-F238E27FC236}">
                  <a16:creationId xmlns:a16="http://schemas.microsoft.com/office/drawing/2014/main" id="{54898512-20B6-4C2A-BF36-1342524B8C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49399" y="4477840"/>
              <a:ext cx="1921767" cy="17960"/>
            </a:xfrm>
            <a:prstGeom prst="line">
              <a:avLst/>
            </a:prstGeom>
            <a:noFill/>
            <a:ln w="28575">
              <a:solidFill>
                <a:schemeClr val="accent4">
                  <a:lumMod val="10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38" name="Text Box 31">
              <a:extLst>
                <a:ext uri="{FF2B5EF4-FFF2-40B4-BE49-F238E27FC236}">
                  <a16:creationId xmlns:a16="http://schemas.microsoft.com/office/drawing/2014/main" id="{973DAFBC-976D-40F1-9716-4841AC8D9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0" y="3708399"/>
              <a:ext cx="228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chemeClr val="accent4">
                      <a:lumMod val="1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39" name="Line 32">
              <a:extLst>
                <a:ext uri="{FF2B5EF4-FFF2-40B4-BE49-F238E27FC236}">
                  <a16:creationId xmlns:a16="http://schemas.microsoft.com/office/drawing/2014/main" id="{809C3E6B-36E5-43B9-BD72-4B908545E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49400" y="3886199"/>
              <a:ext cx="31584" cy="463646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0" name="Object 33">
                  <a:extLst>
                    <a:ext uri="{FF2B5EF4-FFF2-40B4-BE49-F238E27FC236}">
                      <a16:creationId xmlns:a16="http://schemas.microsoft.com/office/drawing/2014/main" id="{7FFEAAA3-3B8A-4DBF-B43C-BCA036C274F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84252058"/>
                    </p:ext>
                  </p:extLst>
                </p:nvPr>
              </p:nvGraphicFramePr>
              <p:xfrm>
                <a:off x="13007975" y="4622799"/>
                <a:ext cx="368300" cy="4572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52" name="Equation" r:id="rId18" imgW="368300" imgH="457200" progId="Equation.DSMT4">
                        <p:embed/>
                      </p:oleObj>
                    </mc:Choice>
                    <mc:Fallback>
                      <p:oleObj name="Equation" r:id="rId18" imgW="368300" imgH="457200" progId="Equation.DSMT4">
                        <p:embed/>
                        <p:pic>
                          <p:nvPicPr>
                            <p:cNvPr id="40" name="Object 33">
                              <a:extLst>
                                <a:ext uri="{FF2B5EF4-FFF2-40B4-BE49-F238E27FC236}">
                                  <a16:creationId xmlns:a16="http://schemas.microsoft.com/office/drawing/2014/main" id="{7FFEAAA3-3B8A-4DBF-B43C-BCA036C274F7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007975" y="4622799"/>
                              <a:ext cx="368300" cy="457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6" name="Object 33">
                  <a:extLst>
                    <a:ext uri="{FF2B5EF4-FFF2-40B4-BE49-F238E27FC236}">
                      <a16:creationId xmlns:a16="http://schemas.microsoft.com/office/drawing/2014/main" id="{1AD8D6E6-BF93-4C0F-9D06-9C4B6E8E043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57043987"/>
                    </p:ext>
                  </p:extLst>
                </p:nvPr>
              </p:nvGraphicFramePr>
              <p:xfrm>
                <a:off x="13007975" y="4622799"/>
                <a:ext cx="368300" cy="4572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84" name="Equation" r:id="rId20" imgW="368300" imgH="457200" progId="Equation.DSMT4">
                        <p:embed/>
                      </p:oleObj>
                    </mc:Choice>
                    <mc:Fallback>
                      <p:oleObj name="Equation" r:id="rId20" imgW="368300" imgH="457200" progId="Equation.DSMT4">
                        <p:embed/>
                        <p:pic>
                          <p:nvPicPr>
                            <p:cNvPr id="78" name="Object 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007975" y="4622799"/>
                              <a:ext cx="368300" cy="457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2" name="Object 34">
                  <a:extLst>
                    <a:ext uri="{FF2B5EF4-FFF2-40B4-BE49-F238E27FC236}">
                      <a16:creationId xmlns:a16="http://schemas.microsoft.com/office/drawing/2014/main" id="{DABE4FD2-604E-41A0-A239-E6577A4E4EC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38066834"/>
                    </p:ext>
                  </p:extLst>
                </p:nvPr>
              </p:nvGraphicFramePr>
              <p:xfrm>
                <a:off x="14303375" y="3708399"/>
                <a:ext cx="279400" cy="4572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53" name="Equation" r:id="rId22" imgW="279400" imgH="457200" progId="Equation.DSMT4">
                        <p:embed/>
                      </p:oleObj>
                    </mc:Choice>
                    <mc:Fallback>
                      <p:oleObj name="Equation" r:id="rId22" imgW="279400" imgH="457200" progId="Equation.DSMT4">
                        <p:embed/>
                        <p:pic>
                          <p:nvPicPr>
                            <p:cNvPr id="42" name="Object 34">
                              <a:extLst>
                                <a:ext uri="{FF2B5EF4-FFF2-40B4-BE49-F238E27FC236}">
                                  <a16:creationId xmlns:a16="http://schemas.microsoft.com/office/drawing/2014/main" id="{DABE4FD2-604E-41A0-A239-E6577A4E4EC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303375" y="3708399"/>
                              <a:ext cx="279400" cy="457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7" name="Object 34">
                  <a:extLst>
                    <a:ext uri="{FF2B5EF4-FFF2-40B4-BE49-F238E27FC236}">
                      <a16:creationId xmlns:a16="http://schemas.microsoft.com/office/drawing/2014/main" id="{BBF5E507-81F3-447C-A5E9-6AC0D0385D5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44361666"/>
                    </p:ext>
                  </p:extLst>
                </p:nvPr>
              </p:nvGraphicFramePr>
              <p:xfrm>
                <a:off x="14303375" y="3708399"/>
                <a:ext cx="279400" cy="4572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85" name="Equation" r:id="rId24" imgW="279400" imgH="457200" progId="Equation.DSMT4">
                        <p:embed/>
                      </p:oleObj>
                    </mc:Choice>
                    <mc:Fallback>
                      <p:oleObj name="Equation" r:id="rId24" imgW="279400" imgH="457200" progId="Equation.DSMT4">
                        <p:embed/>
                        <p:pic>
                          <p:nvPicPr>
                            <p:cNvPr id="79" name="Object 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303375" y="3708399"/>
                              <a:ext cx="279400" cy="457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43" name="Freeform 65">
              <a:extLst>
                <a:ext uri="{FF2B5EF4-FFF2-40B4-BE49-F238E27FC236}">
                  <a16:creationId xmlns:a16="http://schemas.microsoft.com/office/drawing/2014/main" id="{F27F547A-5082-4770-A4A1-04421FA6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094617" y="4507071"/>
              <a:ext cx="4288383" cy="4181262"/>
            </a:xfrm>
            <a:custGeom>
              <a:avLst/>
              <a:gdLst>
                <a:gd name="T0" fmla="*/ 0 w 672"/>
                <a:gd name="T1" fmla="*/ 0 h 1008"/>
                <a:gd name="T2" fmla="*/ 609600 w 672"/>
                <a:gd name="T3" fmla="*/ 2362200 h 1008"/>
                <a:gd name="T4" fmla="*/ 1219200 w 672"/>
                <a:gd name="T5" fmla="*/ 0 h 10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1008">
                  <a:moveTo>
                    <a:pt x="0" y="0"/>
                  </a:moveTo>
                  <a:cubicBezTo>
                    <a:pt x="112" y="504"/>
                    <a:pt x="224" y="1008"/>
                    <a:pt x="336" y="1008"/>
                  </a:cubicBezTo>
                  <a:cubicBezTo>
                    <a:pt x="448" y="1008"/>
                    <a:pt x="560" y="504"/>
                    <a:pt x="672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5" name="Object 16">
                  <a:extLst>
                    <a:ext uri="{FF2B5EF4-FFF2-40B4-BE49-F238E27FC236}">
                      <a16:creationId xmlns:a16="http://schemas.microsoft.com/office/drawing/2014/main" id="{F5B6408A-DC2D-49FC-9AC1-5E075DBC6DF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88381424"/>
                    </p:ext>
                  </p:extLst>
                </p:nvPr>
              </p:nvGraphicFramePr>
              <p:xfrm>
                <a:off x="13875544" y="5536053"/>
                <a:ext cx="1142924" cy="12698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54" name="Equation" r:id="rId26" imgW="507960" imgH="609480" progId="Equation.DSMT4">
                        <p:embed/>
                      </p:oleObj>
                    </mc:Choice>
                    <mc:Fallback>
                      <p:oleObj name="Equation" r:id="rId26" imgW="507960" imgH="609480" progId="Equation.DSMT4">
                        <p:embed/>
                        <p:pic>
                          <p:nvPicPr>
                            <p:cNvPr id="45" name="Object 16">
                              <a:extLst>
                                <a:ext uri="{FF2B5EF4-FFF2-40B4-BE49-F238E27FC236}">
                                  <a16:creationId xmlns:a16="http://schemas.microsoft.com/office/drawing/2014/main" id="{F5B6408A-DC2D-49FC-9AC1-5E075DBC6DFD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875544" y="5536053"/>
                              <a:ext cx="1142924" cy="1269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9" name="Object 16">
                  <a:extLst>
                    <a:ext uri="{FF2B5EF4-FFF2-40B4-BE49-F238E27FC236}">
                      <a16:creationId xmlns:a16="http://schemas.microsoft.com/office/drawing/2014/main" id="{51C87DBC-BB4B-49EE-A024-C246A57A199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83830157"/>
                    </p:ext>
                  </p:extLst>
                </p:nvPr>
              </p:nvGraphicFramePr>
              <p:xfrm>
                <a:off x="13875544" y="5536053"/>
                <a:ext cx="1142924" cy="12698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86" name="Equation" r:id="rId27" imgW="507960" imgH="609480" progId="Equation.DSMT4">
                        <p:embed/>
                      </p:oleObj>
                    </mc:Choice>
                    <mc:Fallback>
                      <p:oleObj name="Equation" r:id="rId27" imgW="507960" imgH="609480" progId="Equation.DSMT4">
                        <p:embed/>
                        <p:pic>
                          <p:nvPicPr>
                            <p:cNvPr id="80" name="Object 1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875544" y="5536053"/>
                              <a:ext cx="1142924" cy="1269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1" name="Object 17">
                  <a:extLst>
                    <a:ext uri="{FF2B5EF4-FFF2-40B4-BE49-F238E27FC236}">
                      <a16:creationId xmlns:a16="http://schemas.microsoft.com/office/drawing/2014/main" id="{C61ECBB7-52A0-4AD7-84B0-135CCCC0095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96875155"/>
                    </p:ext>
                  </p:extLst>
                </p:nvPr>
              </p:nvGraphicFramePr>
              <p:xfrm>
                <a:off x="16413870" y="3798183"/>
                <a:ext cx="735399" cy="126668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55" name="Equation" r:id="rId28" imgW="380880" imgH="609480" progId="Equation.DSMT4">
                        <p:embed/>
                      </p:oleObj>
                    </mc:Choice>
                    <mc:Fallback>
                      <p:oleObj name="Equation" r:id="rId28" imgW="380880" imgH="609480" progId="Equation.DSMT4">
                        <p:embed/>
                        <p:pic>
                          <p:nvPicPr>
                            <p:cNvPr id="51" name="Object 17">
                              <a:extLst>
                                <a:ext uri="{FF2B5EF4-FFF2-40B4-BE49-F238E27FC236}">
                                  <a16:creationId xmlns:a16="http://schemas.microsoft.com/office/drawing/2014/main" id="{C61ECBB7-52A0-4AD7-84B0-135CCCC00956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413870" y="3798183"/>
                              <a:ext cx="735399" cy="12666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0" name="Object 17">
                  <a:extLst>
                    <a:ext uri="{FF2B5EF4-FFF2-40B4-BE49-F238E27FC236}">
                      <a16:creationId xmlns:a16="http://schemas.microsoft.com/office/drawing/2014/main" id="{48AFDAE6-90A0-4D13-B54A-F5E805CF973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84763775"/>
                    </p:ext>
                  </p:extLst>
                </p:nvPr>
              </p:nvGraphicFramePr>
              <p:xfrm>
                <a:off x="16413870" y="3798183"/>
                <a:ext cx="735399" cy="126668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87" name="Equation" r:id="rId29" imgW="380880" imgH="609480" progId="Equation.DSMT4">
                        <p:embed/>
                      </p:oleObj>
                    </mc:Choice>
                    <mc:Fallback>
                      <p:oleObj name="Equation" r:id="rId29" imgW="380880" imgH="609480" progId="Equation.DSMT4">
                        <p:embed/>
                        <p:pic>
                          <p:nvPicPr>
                            <p:cNvPr id="82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413870" y="3798183"/>
                              <a:ext cx="735399" cy="12666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199166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51750" y="5911435"/>
            <a:ext cx="23276043" cy="654599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524000"/>
            <a:ext cx="23391942" cy="3014621"/>
            <a:chOff x="992187" y="2564544"/>
            <a:chExt cx="22353091" cy="301501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64544"/>
              <a:ext cx="22200057" cy="301501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088455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088455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5334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6281042" y="6172200"/>
                <a:ext cx="11821916" cy="3956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hàm số cần tìm là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ta có hệ phương trình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3=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−1=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e>
                          </m:mr>
                          <m:m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hàm số cần tìm là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nl-NL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042" y="6172200"/>
                <a:ext cx="11821916" cy="3956019"/>
              </a:xfrm>
              <a:prstGeom prst="rect">
                <a:avLst/>
              </a:prstGeom>
              <a:blipFill>
                <a:blip r:embed="rId4"/>
                <a:stretch>
                  <a:fillRect l="-2320" t="-3395" b="-7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2573000" y="34232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EA751DF-A8DA-4EEE-8E52-04E0155C50C8}"/>
                  </a:ext>
                </a:extLst>
              </p:cNvPr>
              <p:cNvSpPr txBox="1"/>
              <p:nvPr/>
            </p:nvSpPr>
            <p:spPr>
              <a:xfrm>
                <a:off x="4114799" y="1600200"/>
                <a:ext cx="19613025" cy="2829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46710" algn="l"/>
                    <a:tab pos="1778000" algn="l"/>
                    <a:tab pos="3262630" algn="l"/>
                    <a:tab pos="461327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àm số bậc nhất có đồ thị là đường thẳng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(2;−3), 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;−1</m:t>
                        </m:r>
                      </m:e>
                    </m:d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là            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46710" algn="l"/>
                    <a:tab pos="1778000" algn="l"/>
                    <a:tab pos="3262630" algn="l"/>
                    <a:tab pos="461327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=−4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+5</m:t>
                    </m:r>
                  </m:oMath>
                </a14:m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B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=−2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46710" algn="l"/>
                    <a:tab pos="1778000" algn="l"/>
                    <a:tab pos="3262630" algn="l"/>
                    <a:tab pos="4613275" algn="l"/>
                  </a:tabLst>
                </a:pPr>
                <a:r>
                  <a:rPr lang="nl-NL" sz="4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=−4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D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=−2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EA751DF-A8DA-4EEE-8E52-04E0155C5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9" y="1600200"/>
                <a:ext cx="19613025" cy="2829108"/>
              </a:xfrm>
              <a:prstGeom prst="rect">
                <a:avLst/>
              </a:prstGeom>
              <a:blipFill>
                <a:blip r:embed="rId5"/>
                <a:stretch>
                  <a:fillRect l="-1399" t="-3233" r="-391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9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95762" y="5562600"/>
            <a:ext cx="23276043" cy="7239000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79863" y="1600200"/>
            <a:ext cx="23391942" cy="3592182"/>
            <a:chOff x="992187" y="2564544"/>
            <a:chExt cx="22353091" cy="332575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64544"/>
              <a:ext cx="22200057" cy="332575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029108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0291084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6096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998753" y="5786892"/>
                <a:ext cx="15575247" cy="5641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Vì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≠−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(1)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khác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⇒−3=2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và (2) suy ra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hàm số cần tìm là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753" y="5786892"/>
                <a:ext cx="15575247" cy="5641031"/>
              </a:xfrm>
              <a:prstGeom prst="rect">
                <a:avLst/>
              </a:prstGeom>
              <a:blipFill>
                <a:blip r:embed="rId4"/>
                <a:stretch>
                  <a:fillRect l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8909647" y="35814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F47D1C7-E68D-4516-9DFC-967D78A63264}"/>
                  </a:ext>
                </a:extLst>
              </p:cNvPr>
              <p:cNvSpPr txBox="1"/>
              <p:nvPr/>
            </p:nvSpPr>
            <p:spPr>
              <a:xfrm>
                <a:off x="4114800" y="1600200"/>
                <a:ext cx="19857005" cy="3154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46710" algn="l"/>
                    <a:tab pos="1778000" algn="l"/>
                    <a:tab pos="3262630" algn="l"/>
                    <a:tab pos="461327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àm số bậc nhất có đồ thị là đường thẳng </a:t>
                </a:r>
                <a14:m>
                  <m:oMath xmlns:m="http://schemas.openxmlformats.org/officeDocument/2006/math">
                    <m:r>
                      <a:rPr lang="nl-NL" sz="4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(2;−3)</m:t>
                    </m:r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song song với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+1=0</m:t>
                    </m:r>
                  </m:oMath>
                </a14:m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46710" algn="l"/>
                    <a:tab pos="1778000" algn="l"/>
                    <a:tab pos="3262630" algn="l"/>
                    <a:tab pos="461327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−4</m:t>
                    </m:r>
                  </m:oMath>
                </a14:m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B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C.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</m:oMath>
                </a14:m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F47D1C7-E68D-4516-9DFC-967D78A63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600200"/>
                <a:ext cx="19857005" cy="3154325"/>
              </a:xfrm>
              <a:prstGeom prst="rect">
                <a:avLst/>
              </a:prstGeom>
              <a:blipFill>
                <a:blip r:embed="rId5"/>
                <a:stretch>
                  <a:fillRect l="-1382" t="-2901" b="-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93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765340" y="685803"/>
            <a:ext cx="8759660" cy="907192"/>
            <a:chOff x="7459670" y="7543799"/>
            <a:chExt cx="10750634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4"/>
              <a:ext cx="9217117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ÔN TẬP LÝ THUYẾT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ound Same Side Corner Rectangle 48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533400" y="1897260"/>
                <a:ext cx="23469600" cy="351301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nl-NL" sz="4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 1: Tìm tập xác định của hàm số.</a:t>
                </a:r>
                <a:endParaRPr lang="en-US" sz="4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 định của hàm số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tập các giá trị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sao cho biểu thức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nghĩa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b="1" i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  <a:r>
                  <a:rPr lang="nl-NL" sz="480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một đa </a:t>
                </a:r>
                <a:r>
                  <a:rPr lang="nl-NL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 thì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nghĩa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nl-NL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nghĩa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nl-NL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*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nghĩa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97260"/>
                <a:ext cx="23469600" cy="3513013"/>
              </a:xfrm>
              <a:prstGeom prst="rect">
                <a:avLst/>
              </a:prstGeom>
              <a:blipFill>
                <a:blip r:embed="rId3"/>
                <a:stretch>
                  <a:fillRect l="-1195" t="-381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16BCCC4-6588-4189-A52E-6C57E96947B5}"/>
                  </a:ext>
                </a:extLst>
              </p:cNvPr>
              <p:cNvSpPr/>
              <p:nvPr/>
            </p:nvSpPr>
            <p:spPr>
              <a:xfrm>
                <a:off x="609600" y="5943789"/>
                <a:ext cx="23317200" cy="543334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pt-BR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 2: Xét tính chẵn, lẻ của hàm số</a:t>
                </a:r>
                <a:endParaRPr lang="en-US" sz="4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là hàm số chẵn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BR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BR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eqArr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là hàm số lẻ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BR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BR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  <a:r>
                  <a:rPr lang="pt-BR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hàm số có thể không chẵn cũng không lẻ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Đồ thị hàm số chẵn nhận trục Oy làm trục đối xứng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Đồ thị hàm số lẻ nhận gốc tọa độ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làm tâm đối xứng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16BCCC4-6588-4189-A52E-6C57E9694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943789"/>
                <a:ext cx="23317200" cy="5433347"/>
              </a:xfrm>
              <a:prstGeom prst="rect">
                <a:avLst/>
              </a:prstGeom>
              <a:blipFill>
                <a:blip r:embed="rId4"/>
                <a:stretch>
                  <a:fillRect l="-1176" t="-2469" b="-505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5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79863" y="5136644"/>
            <a:ext cx="23276043" cy="3397756"/>
            <a:chOff x="1205494" y="6941416"/>
            <a:chExt cx="22139783" cy="339775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315970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61244" y="1447810"/>
            <a:ext cx="23391942" cy="3200389"/>
            <a:chOff x="992187" y="2564544"/>
            <a:chExt cx="22353091" cy="285453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75208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74816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748160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5334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199900" y="5424203"/>
                <a:ext cx="18507699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1=2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′⇒1.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=−1⇔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thay vào (4) ta được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hàm số cần tìm là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900" y="5424203"/>
                <a:ext cx="18507699" cy="3046988"/>
              </a:xfrm>
              <a:prstGeom prst="rect">
                <a:avLst/>
              </a:prstGeom>
              <a:blipFill>
                <a:blip r:embed="rId4"/>
                <a:stretch>
                  <a:fillRect l="-1515" t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3995289" y="33528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B70377-EB8C-44CB-A992-91955ED3DAFF}"/>
                  </a:ext>
                </a:extLst>
              </p:cNvPr>
              <p:cNvSpPr txBox="1"/>
              <p:nvPr/>
            </p:nvSpPr>
            <p:spPr>
              <a:xfrm>
                <a:off x="3892212" y="1601109"/>
                <a:ext cx="19960974" cy="2700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46710" algn="l"/>
                    <a:tab pos="1778000" algn="l"/>
                    <a:tab pos="3262630" algn="l"/>
                    <a:tab pos="461327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hàm số bậc nhất có đồ thị là đường thẳng </a:t>
                </a:r>
                <a14:m>
                  <m:oMath xmlns:m="http://schemas.openxmlformats.org/officeDocument/2006/math">
                    <m:r>
                      <a:rPr lang="nl-NL" sz="4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′: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</m:t>
                    </m:r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46710" algn="l"/>
                    <a:tab pos="1778000" algn="l"/>
                    <a:tab pos="3262630" algn="l"/>
                    <a:tab pos="461327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</m:t>
                    </m:r>
                  </m:oMath>
                </a14:m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B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D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B70377-EB8C-44CB-A992-91955ED3D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12" y="1601109"/>
                <a:ext cx="19960974" cy="2700868"/>
              </a:xfrm>
              <a:prstGeom prst="rect">
                <a:avLst/>
              </a:prstGeom>
              <a:blipFill>
                <a:blip r:embed="rId5"/>
                <a:stretch>
                  <a:fillRect l="-1374" t="-3386" b="-1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7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51750" y="5630605"/>
            <a:ext cx="23276043" cy="3911353"/>
            <a:chOff x="1205494" y="6941416"/>
            <a:chExt cx="22139783" cy="391134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8"/>
              <a:ext cx="22135691" cy="367330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79863" y="1447800"/>
            <a:ext cx="23391942" cy="3985112"/>
            <a:chOff x="992187" y="2564544"/>
            <a:chExt cx="22353091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64544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508286" y="164786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83058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83058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4572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649962" y="6324600"/>
                <a:ext cx="18375116" cy="3217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(P) đi qua A, B nên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0=1+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−6=4−2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=10</m:t>
                            </m:r>
                          </m:e>
                        </m:eqArr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=−4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(P):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–4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962" y="6324600"/>
                <a:ext cx="18375116" cy="3217356"/>
              </a:xfrm>
              <a:prstGeom prst="rect">
                <a:avLst/>
              </a:prstGeom>
              <a:blipFill>
                <a:blip r:embed="rId4"/>
                <a:stretch>
                  <a:fillRect l="-1526" r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2344400" y="31946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60A2F2-F073-4FA7-A0AC-71CA9EEF82F4}"/>
                  </a:ext>
                </a:extLst>
              </p:cNvPr>
              <p:cNvSpPr txBox="1"/>
              <p:nvPr/>
            </p:nvSpPr>
            <p:spPr>
              <a:xfrm>
                <a:off x="3889190" y="1524000"/>
                <a:ext cx="20082615" cy="3677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46710" algn="l"/>
                    <a:tab pos="1778000" algn="l"/>
                    <a:tab pos="3262630" algn="l"/>
                    <a:tab pos="461327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hương trình </a:t>
                </a:r>
                <a:r>
                  <a:rPr lang="nl-NL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 parabol 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(P):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 0</m:t>
                        </m:r>
                      </m:e>
                    </m:d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−2;−6</m:t>
                        </m:r>
                      </m:e>
                    </m:d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46710" algn="l"/>
                    <a:tab pos="1778000" algn="l"/>
                    <a:tab pos="3262630" algn="l"/>
                    <a:tab pos="461327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–5</m:t>
                    </m:r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B.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–4</m:t>
                    </m:r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46710" algn="l"/>
                    <a:tab pos="1778000" algn="l"/>
                    <a:tab pos="3262630" algn="l"/>
                    <a:tab pos="4613275" algn="l"/>
                  </a:tabLst>
                </a:pP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–6</m:t>
                    </m:r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D.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–2</m:t>
                    </m:r>
                  </m:oMath>
                </a14:m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60A2F2-F073-4FA7-A0AC-71CA9EEF8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190" y="1524000"/>
                <a:ext cx="20082615" cy="3677545"/>
              </a:xfrm>
              <a:prstGeom prst="rect">
                <a:avLst/>
              </a:prstGeom>
              <a:blipFill>
                <a:blip r:embed="rId5"/>
                <a:stretch>
                  <a:fillRect l="-1396" t="-2488" b="-7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3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95762" y="5112604"/>
            <a:ext cx="23276043" cy="4336196"/>
            <a:chOff x="1205494" y="6941416"/>
            <a:chExt cx="22139783" cy="433618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40981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79863" y="1371601"/>
            <a:ext cx="23391942" cy="3186974"/>
            <a:chOff x="992187" y="2522842"/>
            <a:chExt cx="22353091" cy="318738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22842"/>
              <a:ext cx="22200057" cy="318738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22842"/>
              <a:ext cx="3124200" cy="1065162"/>
              <a:chOff x="534987" y="1599934"/>
              <a:chExt cx="4197167" cy="1224269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508286" y="1599934"/>
                <a:ext cx="3173469" cy="955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82296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82296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40328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722884" y="5410200"/>
                <a:ext cx="17308316" cy="2749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(P) có đỉnh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1; 4</m:t>
                        </m: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(P):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 panose="02040503050406030204" pitchFamily="18" charset="0"/>
                      </a:rPr>
                      <m:t>–2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884" y="5410200"/>
                <a:ext cx="17308316" cy="2749471"/>
              </a:xfrm>
              <a:prstGeom prst="rect">
                <a:avLst/>
              </a:prstGeom>
              <a:blipFill>
                <a:blip r:embed="rId4"/>
                <a:stretch>
                  <a:fillRect l="-1620" b="-10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2420600" y="32004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BC6A0E-4926-44E1-814E-92158FDE3CB1}"/>
                  </a:ext>
                </a:extLst>
              </p:cNvPr>
              <p:cNvSpPr txBox="1"/>
              <p:nvPr/>
            </p:nvSpPr>
            <p:spPr>
              <a:xfrm>
                <a:off x="3962400" y="1371600"/>
                <a:ext cx="17894027" cy="2828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46710" algn="l"/>
                    <a:tab pos="1778000" algn="l"/>
                    <a:tab pos="3262630" algn="l"/>
                    <a:tab pos="461327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 trình </a:t>
                </a:r>
                <a:r>
                  <a:rPr lang="nl-NL" sz="4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 parabol </a:t>
                </a:r>
                <a:r>
                  <a:rPr lang="nl-NL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(P):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𝑏𝑥</m:t>
                    </m:r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có đỉnh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 4</m:t>
                        </m:r>
                      </m:e>
                    </m:d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46710" algn="l"/>
                    <a:tab pos="1778000" algn="l"/>
                    <a:tab pos="3262630" algn="l"/>
                    <a:tab pos="461327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–2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B.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nl-NL" sz="4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2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–2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+5</m:t>
                    </m:r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46710" algn="l"/>
                    <a:tab pos="1778000" algn="l"/>
                    <a:tab pos="3262630" algn="l"/>
                    <a:tab pos="4613275" algn="l"/>
                  </a:tabLst>
                </a:pP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+5</m:t>
                    </m:r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D.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–2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+5</m:t>
                    </m:r>
                  </m:oMath>
                </a14:m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BC6A0E-4926-44E1-814E-92158FDE3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371600"/>
                <a:ext cx="17894027" cy="2828082"/>
              </a:xfrm>
              <a:prstGeom prst="rect">
                <a:avLst/>
              </a:prstGeom>
              <a:blipFill>
                <a:blip r:embed="rId5"/>
                <a:stretch>
                  <a:fillRect l="-1533" t="-3233" b="-10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01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95762" y="6213907"/>
            <a:ext cx="23276043" cy="4355830"/>
            <a:chOff x="1205494" y="6941416"/>
            <a:chExt cx="22139783" cy="4355822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8"/>
              <a:ext cx="22135691" cy="41177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79863" y="1676400"/>
            <a:ext cx="23391942" cy="3985112"/>
            <a:chOff x="992187" y="2564544"/>
            <a:chExt cx="22353091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64544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59500" cy="1023459"/>
              <a:chOff x="534987" y="1647866"/>
              <a:chExt cx="4244591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06109" y="164786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92964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92964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685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180084" y="6477000"/>
                <a:ext cx="19670516" cy="2749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cắt Oy tại điểm có tung độ bằng 3 suy ra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có đỉnh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−2;−1</m:t>
                        </m: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−1=4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eqArr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084" y="6477000"/>
                <a:ext cx="19670516" cy="2749471"/>
              </a:xfrm>
              <a:prstGeom prst="rect">
                <a:avLst/>
              </a:prstGeom>
              <a:blipFill>
                <a:blip r:embed="rId4"/>
                <a:stretch>
                  <a:fillRect l="-1425" t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2420600" y="43434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FE99E80-647D-4BB9-A013-69FC270AB7F7}"/>
                  </a:ext>
                </a:extLst>
              </p:cNvPr>
              <p:cNvSpPr txBox="1"/>
              <p:nvPr/>
            </p:nvSpPr>
            <p:spPr>
              <a:xfrm>
                <a:off x="3962400" y="1676400"/>
                <a:ext cx="20009405" cy="3677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46710" algn="l"/>
                    <a:tab pos="1778000" algn="l"/>
                    <a:tab pos="3262630" algn="l"/>
                    <a:tab pos="461327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 trình </a:t>
                </a:r>
                <a:r>
                  <a:rPr lang="nl-NL" sz="4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 parabol </a:t>
                </a:r>
                <a:r>
                  <a:rPr lang="nl-NL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(P):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𝑏𝑥</m:t>
                    </m:r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trục tung tại điểm có tung độ bằng 3 và có đỉnh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−2;−1</m:t>
                        </m:r>
                      </m:e>
                    </m:d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46710" algn="l"/>
                    <a:tab pos="1778000" algn="l"/>
                    <a:tab pos="3262630" algn="l"/>
                    <a:tab pos="461327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B.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nl-NL" sz="4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2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46710" algn="l"/>
                    <a:tab pos="1778000" algn="l"/>
                    <a:tab pos="3262630" algn="l"/>
                    <a:tab pos="4613275" algn="l"/>
                  </a:tabLst>
                </a:pP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+5</m:t>
                    </m:r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D.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</m:t>
                    </m:r>
                  </m:oMath>
                </a14:m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FE99E80-647D-4BB9-A013-69FC270AB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676400"/>
                <a:ext cx="20009405" cy="3677545"/>
              </a:xfrm>
              <a:prstGeom prst="rect">
                <a:avLst/>
              </a:prstGeom>
              <a:blipFill>
                <a:blip r:embed="rId5"/>
                <a:stretch>
                  <a:fillRect l="-1371" t="-2488" b="-7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0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395445" y="1752600"/>
                <a:ext cx="22340584" cy="717074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pt-BR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 3.</a:t>
                </a:r>
                <a:r>
                  <a:rPr lang="pt-BR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sự biến thiên của hàm số</a:t>
                </a:r>
                <a:endParaRPr lang="en-US" sz="48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1.</a:t>
                </a:r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xác định trên K. </a:t>
                </a: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Lấy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4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đặt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4800" i="1">
                        <a:latin typeface="Cambria Math" panose="02040503050406030204" pitchFamily="18" charset="0"/>
                      </a:rPr>
                      <m:t>)−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/>
                  <a:t>	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pt-BR" sz="4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đồng biến trên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/>
                  <a:t>	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pt-BR" sz="4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nghịch biến trên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2. </a:t>
                </a:r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xác định trên K.</a:t>
                </a: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Lấy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4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4800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đặt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/>
                  <a:t>	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đồng biến trên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/>
                  <a:t>	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nghịch biến trên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445" y="1752600"/>
                <a:ext cx="22340584" cy="7170746"/>
              </a:xfrm>
              <a:prstGeom prst="rect">
                <a:avLst/>
              </a:prstGeom>
              <a:blipFill>
                <a:blip r:embed="rId3"/>
                <a:stretch>
                  <a:fillRect l="-1255" t="-1871" b="-35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26">
            <a:extLst>
              <a:ext uri="{FF2B5EF4-FFF2-40B4-BE49-F238E27FC236}">
                <a16:creationId xmlns:a16="http://schemas.microsoft.com/office/drawing/2014/main" id="{A5815D8D-1390-4008-B544-9E60169A0FBE}"/>
              </a:ext>
            </a:extLst>
          </p:cNvPr>
          <p:cNvGrpSpPr/>
          <p:nvPr/>
        </p:nvGrpSpPr>
        <p:grpSpPr>
          <a:xfrm>
            <a:off x="765340" y="685803"/>
            <a:ext cx="8759660" cy="907192"/>
            <a:chOff x="7459670" y="7543799"/>
            <a:chExt cx="10750634" cy="9073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1EEEF5-D2B0-41CE-B016-2EE2A3C4E777}"/>
                </a:ext>
              </a:extLst>
            </p:cNvPr>
            <p:cNvSpPr txBox="1"/>
            <p:nvPr/>
          </p:nvSpPr>
          <p:spPr>
            <a:xfrm>
              <a:off x="8993187" y="7620004"/>
              <a:ext cx="9217117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ÔN TẬP LÝ THUYẾT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27">
              <a:extLst>
                <a:ext uri="{FF2B5EF4-FFF2-40B4-BE49-F238E27FC236}">
                  <a16:creationId xmlns:a16="http://schemas.microsoft.com/office/drawing/2014/main" id="{46E290B4-4003-4531-98F2-F313CDD859C4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4" name="Isosceles Triangle 44">
                <a:extLst>
                  <a:ext uri="{FF2B5EF4-FFF2-40B4-BE49-F238E27FC236}">
                    <a16:creationId xmlns:a16="http://schemas.microsoft.com/office/drawing/2014/main" id="{8D84330A-2F43-4526-8317-BB739E29C75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ound Same Side Corner Rectangle 48">
                <a:extLst>
                  <a:ext uri="{FF2B5EF4-FFF2-40B4-BE49-F238E27FC236}">
                    <a16:creationId xmlns:a16="http://schemas.microsoft.com/office/drawing/2014/main" id="{70ADED76-825D-444F-9602-236E1A89CB76}"/>
                  </a:ext>
                </a:extLst>
              </p:cNvPr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83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11FE78-DADB-4C49-9621-C535E57982E2}"/>
              </a:ext>
            </a:extLst>
          </p:cNvPr>
          <p:cNvGrpSpPr/>
          <p:nvPr/>
        </p:nvGrpSpPr>
        <p:grpSpPr>
          <a:xfrm>
            <a:off x="579863" y="1348887"/>
            <a:ext cx="22909473" cy="6271113"/>
            <a:chOff x="992187" y="2541828"/>
            <a:chExt cx="22353091" cy="5494175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7A77C5E2-8236-4224-A5D9-733C69E0A8CF}"/>
                </a:ext>
              </a:extLst>
            </p:cNvPr>
            <p:cNvSpPr/>
            <p:nvPr/>
          </p:nvSpPr>
          <p:spPr bwMode="auto">
            <a:xfrm>
              <a:off x="1145221" y="2541828"/>
              <a:ext cx="22200057" cy="549417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D099E24-F202-433B-AD43-9A5CC45469E4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0342E233-6A01-4810-9DD1-108C5B2750D5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B6A6C040-F454-41AD-BE08-E4CDE6CED6A2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9409E038-F996-433C-B6F3-AD0CC66D404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B028E202-DFBF-4813-8E3C-56B7D2307C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237267B0-3136-4679-B66E-334F69D5C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1C99C-FA82-4628-BCE9-DA070EF161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C64926D-CA68-4452-A531-2F39FF700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01E2C79-F83D-4924-8578-C5B368DE1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EC772A3-9510-489D-878E-218D4B675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922A5AD-E714-486A-AC19-8DFF40CA7C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2195B5C4-05BE-4809-8F74-7E6167B07C0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564AADAF-8CF2-41F5-9D15-C72CC440C9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36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p:grpSp>
        <p:nvGrpSpPr>
          <p:cNvPr id="25" name="Group 47">
            <a:extLst>
              <a:ext uri="{FF2B5EF4-FFF2-40B4-BE49-F238E27FC236}">
                <a16:creationId xmlns:a16="http://schemas.microsoft.com/office/drawing/2014/main" id="{EF5EAE08-1C6D-4BE6-B994-A2B50FC5B103}"/>
              </a:ext>
            </a:extLst>
          </p:cNvPr>
          <p:cNvGrpSpPr/>
          <p:nvPr/>
        </p:nvGrpSpPr>
        <p:grpSpPr>
          <a:xfrm>
            <a:off x="909007" y="381000"/>
            <a:ext cx="9472086" cy="968318"/>
            <a:chOff x="739068" y="1515168"/>
            <a:chExt cx="9473319" cy="968444"/>
          </a:xfrm>
        </p:grpSpPr>
        <p:sp>
          <p:nvSpPr>
            <p:cNvPr id="26" name="Freeform 71">
              <a:extLst>
                <a:ext uri="{FF2B5EF4-FFF2-40B4-BE49-F238E27FC236}">
                  <a16:creationId xmlns:a16="http://schemas.microsoft.com/office/drawing/2014/main" id="{B4AB897F-C4F1-4709-BE84-306269CF74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30">
              <a:extLst>
                <a:ext uri="{FF2B5EF4-FFF2-40B4-BE49-F238E27FC236}">
                  <a16:creationId xmlns:a16="http://schemas.microsoft.com/office/drawing/2014/main" id="{A0C4E216-28DB-404F-A343-955E87A40D70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5446E1C8-7F4C-471D-9386-B8CF4AC2C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72">
                <a:extLst>
                  <a:ext uri="{FF2B5EF4-FFF2-40B4-BE49-F238E27FC236}">
                    <a16:creationId xmlns:a16="http://schemas.microsoft.com/office/drawing/2014/main" id="{23C5013A-3D01-4833-B72C-FA15FD4B0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3">
                <a:extLst>
                  <a:ext uri="{FF2B5EF4-FFF2-40B4-BE49-F238E27FC236}">
                    <a16:creationId xmlns:a16="http://schemas.microsoft.com/office/drawing/2014/main" id="{F14B3563-C36D-41FD-A9F8-5F3E1913C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4">
                <a:extLst>
                  <a:ext uri="{FF2B5EF4-FFF2-40B4-BE49-F238E27FC236}">
                    <a16:creationId xmlns:a16="http://schemas.microsoft.com/office/drawing/2014/main" id="{202998AC-82F7-4560-A27C-D093AF5F4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5">
                <a:extLst>
                  <a:ext uri="{FF2B5EF4-FFF2-40B4-BE49-F238E27FC236}">
                    <a16:creationId xmlns:a16="http://schemas.microsoft.com/office/drawing/2014/main" id="{832F93E3-DFFB-4B49-8CB2-0B21F979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6">
                <a:extLst>
                  <a:ext uri="{FF2B5EF4-FFF2-40B4-BE49-F238E27FC236}">
                    <a16:creationId xmlns:a16="http://schemas.microsoft.com/office/drawing/2014/main" id="{96A35F93-A474-415B-9DED-EF3ECF201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7">
                <a:extLst>
                  <a:ext uri="{FF2B5EF4-FFF2-40B4-BE49-F238E27FC236}">
                    <a16:creationId xmlns:a16="http://schemas.microsoft.com/office/drawing/2014/main" id="{F3F0115C-DDBE-4604-A6A6-61998FB94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8">
                <a:extLst>
                  <a:ext uri="{FF2B5EF4-FFF2-40B4-BE49-F238E27FC236}">
                    <a16:creationId xmlns:a16="http://schemas.microsoft.com/office/drawing/2014/main" id="{AC3A062D-6BCE-460B-88DF-37D23BC80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EA2325FF-C2E8-4636-931D-EAE95D43B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80">
                <a:extLst>
                  <a:ext uri="{FF2B5EF4-FFF2-40B4-BE49-F238E27FC236}">
                    <a16:creationId xmlns:a16="http://schemas.microsoft.com/office/drawing/2014/main" id="{9CC7ED49-53F3-4074-911A-9FA3566A8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81">
                <a:extLst>
                  <a:ext uri="{FF2B5EF4-FFF2-40B4-BE49-F238E27FC236}">
                    <a16:creationId xmlns:a16="http://schemas.microsoft.com/office/drawing/2014/main" id="{E8883C18-0EEC-4B08-A9CD-B039819EA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2D10825A-0FAF-40C9-BBB6-4E8E4E971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43">
                <a:extLst>
                  <a:ext uri="{FF2B5EF4-FFF2-40B4-BE49-F238E27FC236}">
                    <a16:creationId xmlns:a16="http://schemas.microsoft.com/office/drawing/2014/main" id="{C5EEB0E7-145F-422A-B601-F6A8F7704AF9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8AED1357-3B9D-407B-9930-EA56BCB33A7E}"/>
              </a:ext>
            </a:extLst>
          </p:cNvPr>
          <p:cNvSpPr/>
          <p:nvPr/>
        </p:nvSpPr>
        <p:spPr>
          <a:xfrm>
            <a:off x="1066800" y="40328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9EDA5D-8FFC-4CE4-9225-056838C2A427}"/>
                  </a:ext>
                </a:extLst>
              </p:cNvPr>
              <p:cNvSpPr txBox="1"/>
              <p:nvPr/>
            </p:nvSpPr>
            <p:spPr>
              <a:xfrm>
                <a:off x="4038600" y="1447800"/>
                <a:ext cx="1941738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).</m:t>
                    </m:r>
                  </m:oMath>
                </a14:m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Tìm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sau</a:t>
                </a: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9EDA5D-8FFC-4CE4-9225-056838C2A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447800"/>
                <a:ext cx="19417383" cy="1569660"/>
              </a:xfrm>
              <a:prstGeom prst="rect">
                <a:avLst/>
              </a:prstGeom>
              <a:blipFill>
                <a:blip r:embed="rId2"/>
                <a:stretch>
                  <a:fillRect l="-1444" t="-8560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07C6714-33F1-40F0-B014-C738CF8DCB79}"/>
                  </a:ext>
                </a:extLst>
              </p:cNvPr>
              <p:cNvSpPr/>
              <p:nvPr/>
            </p:nvSpPr>
            <p:spPr>
              <a:xfrm>
                <a:off x="76200" y="3048000"/>
                <a:ext cx="23254796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>
                  <a:lnSpc>
                    <a:spcPct val="115000"/>
                  </a:lnSpc>
                  <a:spcAft>
                    <a:spcPts val="2000"/>
                  </a:spcAft>
                  <a:tabLst>
                    <a:tab pos="7199630" algn="l"/>
                    <a:tab pos="10079990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tăng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nếu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mọi</a:t>
                </a:r>
                <a:r>
                  <a:rPr lang="fr-FR" sz="4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07C6714-33F1-40F0-B014-C738CF8DC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048000"/>
                <a:ext cx="23254796" cy="873701"/>
              </a:xfrm>
              <a:prstGeom prst="rect">
                <a:avLst/>
              </a:prstGeom>
              <a:blipFill>
                <a:blip r:embed="rId3"/>
                <a:stretch>
                  <a:fillRect t="-10490" r="-42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803AA3F-81E9-4E8E-8F62-3153802CB14B}"/>
                  </a:ext>
                </a:extLst>
              </p:cNvPr>
              <p:cNvSpPr/>
              <p:nvPr/>
            </p:nvSpPr>
            <p:spPr>
              <a:xfrm>
                <a:off x="76200" y="3897196"/>
                <a:ext cx="23698200" cy="1436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 algn="just">
                  <a:lnSpc>
                    <a:spcPct val="115000"/>
                  </a:lnSpc>
                  <a:spcAft>
                    <a:spcPts val="2000"/>
                  </a:spcAft>
                  <a:tabLst>
                    <a:tab pos="7199630" algn="l"/>
                    <a:tab pos="10079990" algn="l"/>
                  </a:tabLst>
                </a:pPr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:r>
                  <a:rPr lang="fr-FR" sz="4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giảm trên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nếu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mọi</a:t>
                </a:r>
                <a:r>
                  <a:rPr lang="fr-FR" sz="4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)−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&lt;0</m:t>
                    </m:r>
                  </m:oMath>
                </a14:m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803AA3F-81E9-4E8E-8F62-3153802CB1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897196"/>
                <a:ext cx="23698200" cy="1436804"/>
              </a:xfrm>
              <a:prstGeom prst="rect">
                <a:avLst/>
              </a:prstGeom>
              <a:blipFill>
                <a:blip r:embed="rId4"/>
                <a:stretch>
                  <a:fillRect b="-3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FFB9513-0328-49F2-9016-FFF8279990BB}"/>
                  </a:ext>
                </a:extLst>
              </p:cNvPr>
              <p:cNvSpPr/>
              <p:nvPr/>
            </p:nvSpPr>
            <p:spPr>
              <a:xfrm>
                <a:off x="0" y="5374699"/>
                <a:ext cx="23455982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 algn="just">
                  <a:lnSpc>
                    <a:spcPct val="115000"/>
                  </a:lnSpc>
                  <a:spcAft>
                    <a:spcPts val="2000"/>
                  </a:spcAft>
                  <a:tabLst>
                    <a:tab pos="7199630" algn="l"/>
                    <a:tab pos="10079990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giảm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nếu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mọi</a:t>
                </a:r>
                <a:r>
                  <a:rPr lang="fr-FR" sz="4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fr-FR" sz="4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)&gt;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FFB9513-0328-49F2-9016-FFF827999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74699"/>
                <a:ext cx="23455982" cy="873701"/>
              </a:xfrm>
              <a:prstGeom prst="rect">
                <a:avLst/>
              </a:prstGeom>
              <a:blipFill>
                <a:blip r:embed="rId5"/>
                <a:stretch>
                  <a:fillRect t="-10490" r="-26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44C4B10-9E70-4A0C-8BC3-A7EADFB7A80D}"/>
                  </a:ext>
                </a:extLst>
              </p:cNvPr>
              <p:cNvSpPr/>
              <p:nvPr/>
            </p:nvSpPr>
            <p:spPr>
              <a:xfrm>
                <a:off x="0" y="6183196"/>
                <a:ext cx="23379782" cy="1436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>
                  <a:lnSpc>
                    <a:spcPct val="115000"/>
                  </a:lnSpc>
                  <a:spcAft>
                    <a:spcPts val="2000"/>
                  </a:spcAft>
                  <a:tabLst>
                    <a:tab pos="7199630" algn="l"/>
                    <a:tab pos="10079990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fr-FR" sz="4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Hàm số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tăng trên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nếu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mọi</a:t>
                </a:r>
                <a:r>
                  <a:rPr lang="fr-FR" sz="4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fr-FR" sz="4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)−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≥0</m:t>
                    </m:r>
                  </m:oMath>
                </a14:m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44C4B10-9E70-4A0C-8BC3-A7EADFB7A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83196"/>
                <a:ext cx="23379782" cy="1436804"/>
              </a:xfrm>
              <a:prstGeom prst="rect">
                <a:avLst/>
              </a:prstGeom>
              <a:blipFill>
                <a:blip r:embed="rId6"/>
                <a:stretch>
                  <a:fillRect r="-78" b="-3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A4BDBB6E-6544-49E6-9EEA-2BF4BEF12BC6}"/>
              </a:ext>
            </a:extLst>
          </p:cNvPr>
          <p:cNvGrpSpPr/>
          <p:nvPr/>
        </p:nvGrpSpPr>
        <p:grpSpPr>
          <a:xfrm>
            <a:off x="579863" y="8359288"/>
            <a:ext cx="22909473" cy="4366112"/>
            <a:chOff x="992187" y="2541829"/>
            <a:chExt cx="22353091" cy="3825188"/>
          </a:xfrm>
        </p:grpSpPr>
        <p:sp>
          <p:nvSpPr>
            <p:cNvPr id="51" name="Rounded Rectangle 133">
              <a:extLst>
                <a:ext uri="{FF2B5EF4-FFF2-40B4-BE49-F238E27FC236}">
                  <a16:creationId xmlns:a16="http://schemas.microsoft.com/office/drawing/2014/main" id="{15F650A2-4181-465E-B02D-D144CD3F4489}"/>
                </a:ext>
              </a:extLst>
            </p:cNvPr>
            <p:cNvSpPr/>
            <p:nvPr/>
          </p:nvSpPr>
          <p:spPr bwMode="auto">
            <a:xfrm>
              <a:off x="1145221" y="2541829"/>
              <a:ext cx="22200057" cy="382518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8DAE24D-8F6D-434E-BA86-A48BF06951E2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3" name="Isosceles Triangle 44">
                <a:extLst>
                  <a:ext uri="{FF2B5EF4-FFF2-40B4-BE49-F238E27FC236}">
                    <a16:creationId xmlns:a16="http://schemas.microsoft.com/office/drawing/2014/main" id="{1B56336D-A050-457F-8574-D47E167893A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Pentagon 136">
                <a:extLst>
                  <a:ext uri="{FF2B5EF4-FFF2-40B4-BE49-F238E27FC236}">
                    <a16:creationId xmlns:a16="http://schemas.microsoft.com/office/drawing/2014/main" id="{07693E46-C5C7-429A-A85F-B68CA2C1480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5" name="Group 11">
                <a:extLst>
                  <a:ext uri="{FF2B5EF4-FFF2-40B4-BE49-F238E27FC236}">
                    <a16:creationId xmlns:a16="http://schemas.microsoft.com/office/drawing/2014/main" id="{53DD7188-CBFA-4FCC-9D9C-31725FBCD0C8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8" name="Freeform 140">
                  <a:extLst>
                    <a:ext uri="{FF2B5EF4-FFF2-40B4-BE49-F238E27FC236}">
                      <a16:creationId xmlns:a16="http://schemas.microsoft.com/office/drawing/2014/main" id="{BEC2F5D1-D8A4-42C5-A766-0D74D49885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141">
                  <a:extLst>
                    <a:ext uri="{FF2B5EF4-FFF2-40B4-BE49-F238E27FC236}">
                      <a16:creationId xmlns:a16="http://schemas.microsoft.com/office/drawing/2014/main" id="{77450D26-B2FD-44E1-AB07-130B47C340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142">
                  <a:extLst>
                    <a:ext uri="{FF2B5EF4-FFF2-40B4-BE49-F238E27FC236}">
                      <a16:creationId xmlns:a16="http://schemas.microsoft.com/office/drawing/2014/main" id="{E61BE852-F906-44EE-BE6E-7F4FB15E6B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03183D6-196A-4FB9-B5CC-19F9448C3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19AF0F36-7DBA-4A91-9A9D-1D53CF7930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9DFA28D-87DD-4423-9403-581AE3D49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EB6C77C3-C8B5-434D-9FA5-07B10C3760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6" name="Chevron 138">
                <a:extLst>
                  <a:ext uri="{FF2B5EF4-FFF2-40B4-BE49-F238E27FC236}">
                    <a16:creationId xmlns:a16="http://schemas.microsoft.com/office/drawing/2014/main" id="{A59B07CA-DE26-4925-9E39-E07A7B5B8726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Box 13">
                <a:extLst>
                  <a:ext uri="{FF2B5EF4-FFF2-40B4-BE49-F238E27FC236}">
                    <a16:creationId xmlns:a16="http://schemas.microsoft.com/office/drawing/2014/main" id="{93CD4B81-C169-424C-8E26-7BF8D300CE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36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30EC7EFF-80DB-4BCB-B5A7-6DE7694FB0BC}"/>
              </a:ext>
            </a:extLst>
          </p:cNvPr>
          <p:cNvSpPr/>
          <p:nvPr/>
        </p:nvSpPr>
        <p:spPr>
          <a:xfrm>
            <a:off x="13481647" y="108966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5E973AC-E62D-455F-BF70-F5933F354F5D}"/>
              </a:ext>
            </a:extLst>
          </p:cNvPr>
          <p:cNvSpPr/>
          <p:nvPr/>
        </p:nvSpPr>
        <p:spPr>
          <a:xfrm>
            <a:off x="3810000" y="8422699"/>
            <a:ext cx="14587108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0"/>
              </a:spcAft>
              <a:buClr>
                <a:srgbClr val="0000FF"/>
              </a:buClr>
            </a:pPr>
            <a:r>
              <a:rPr lang="fr-FR" sz="4800">
                <a:latin typeface="Times New Roman" panose="02020603050405020304" pitchFamily="18" charset="0"/>
                <a:ea typeface="Calibri" panose="020F0502020204030204" pitchFamily="34" charset="0"/>
              </a:rPr>
              <a:t>Tìm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4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80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fr-FR" sz="480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EF898BD-BA29-4DD5-A793-C54E2F319371}"/>
                  </a:ext>
                </a:extLst>
              </p:cNvPr>
              <p:cNvSpPr/>
              <p:nvPr/>
            </p:nvSpPr>
            <p:spPr>
              <a:xfrm>
                <a:off x="1137523" y="9338431"/>
                <a:ext cx="9243570" cy="1405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 algn="just">
                  <a:lnSpc>
                    <a:spcPct val="115000"/>
                  </a:lnSpc>
                  <a:spcAft>
                    <a:spcPts val="2000"/>
                  </a:spcAft>
                  <a:tabLst>
                    <a:tab pos="7199630" algn="l"/>
                    <a:tab pos="10079990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nghĩa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EF898BD-BA29-4DD5-A793-C54E2F319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523" y="9338431"/>
                <a:ext cx="9243570" cy="1405769"/>
              </a:xfrm>
              <a:prstGeom prst="rect">
                <a:avLst/>
              </a:prstGeom>
              <a:blipFill>
                <a:blip r:embed="rId7"/>
                <a:stretch>
                  <a:fillRect r="-1781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DEFDB17-29A1-43A6-8108-CB92300803C7}"/>
                  </a:ext>
                </a:extLst>
              </p:cNvPr>
              <p:cNvSpPr/>
              <p:nvPr/>
            </p:nvSpPr>
            <p:spPr>
              <a:xfrm>
                <a:off x="12420600" y="9525000"/>
                <a:ext cx="9525000" cy="1056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 algn="just">
                  <a:lnSpc>
                    <a:spcPct val="115000"/>
                  </a:lnSpc>
                  <a:spcAft>
                    <a:spcPts val="2000"/>
                  </a:spcAft>
                  <a:tabLst>
                    <a:tab pos="7199630" algn="l"/>
                    <a:tab pos="10079990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nghĩa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)≥0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DEFDB17-29A1-43A6-8108-CB9230080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9525000"/>
                <a:ext cx="9525000" cy="1056764"/>
              </a:xfrm>
              <a:prstGeom prst="rect">
                <a:avLst/>
              </a:prstGeom>
              <a:blipFill>
                <a:blip r:embed="rId8"/>
                <a:stretch>
                  <a:fillRect b="-24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6A3B741-E41D-40C0-A3C7-36A5D0AD3596}"/>
                  </a:ext>
                </a:extLst>
              </p:cNvPr>
              <p:cNvSpPr/>
              <p:nvPr/>
            </p:nvSpPr>
            <p:spPr>
              <a:xfrm>
                <a:off x="1083289" y="10744200"/>
                <a:ext cx="9051311" cy="1477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 algn="just">
                  <a:lnSpc>
                    <a:spcPct val="115000"/>
                  </a:lnSpc>
                  <a:spcAft>
                    <a:spcPts val="2000"/>
                  </a:spcAft>
                  <a:tabLst>
                    <a:tab pos="7199630" algn="l"/>
                    <a:tab pos="10079990" algn="l"/>
                  </a:tabLst>
                </a:pPr>
                <a:r>
                  <a:rPr lang="fr-FR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nghĩa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6A3B741-E41D-40C0-A3C7-36A5D0AD35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89" y="10744200"/>
                <a:ext cx="9051311" cy="14777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1A16B6A-3D0F-4DEE-A909-6B15830A1E51}"/>
                  </a:ext>
                </a:extLst>
              </p:cNvPr>
              <p:cNvSpPr/>
              <p:nvPr/>
            </p:nvSpPr>
            <p:spPr>
              <a:xfrm>
                <a:off x="12420600" y="10668000"/>
                <a:ext cx="9601200" cy="1480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>
                  <a:lnSpc>
                    <a:spcPct val="115000"/>
                  </a:lnSpc>
                  <a:spcAft>
                    <a:spcPts val="2000"/>
                  </a:spcAft>
                  <a:tabLst>
                    <a:tab pos="7199630" algn="l"/>
                    <a:tab pos="10079990" algn="l"/>
                  </a:tabLst>
                </a:pPr>
                <a:r>
                  <a:rPr lang="fr-FR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nl-NL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nghĩa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1A16B6A-3D0F-4DEE-A909-6B15830A1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10668000"/>
                <a:ext cx="9601200" cy="1480213"/>
              </a:xfrm>
              <a:prstGeom prst="rect">
                <a:avLst/>
              </a:prstGeom>
              <a:blipFill>
                <a:blip r:embed="rId10"/>
                <a:stretch>
                  <a:fillRect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55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/>
      <p:bldP spid="46" grpId="0"/>
      <p:bldP spid="47" grpId="0"/>
      <p:bldP spid="48" grpId="0"/>
      <p:bldP spid="49" grpId="0"/>
      <p:bldP spid="65" grpId="0" animBg="1"/>
      <p:bldP spid="66" grpId="0"/>
      <p:bldP spid="67" grpId="0"/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11FE78-DADB-4C49-9621-C535E57982E2}"/>
              </a:ext>
            </a:extLst>
          </p:cNvPr>
          <p:cNvGrpSpPr/>
          <p:nvPr/>
        </p:nvGrpSpPr>
        <p:grpSpPr>
          <a:xfrm>
            <a:off x="579863" y="1729888"/>
            <a:ext cx="22909473" cy="5585312"/>
            <a:chOff x="992187" y="2541829"/>
            <a:chExt cx="22353091" cy="4893340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7A77C5E2-8236-4224-A5D9-733C69E0A8CF}"/>
                </a:ext>
              </a:extLst>
            </p:cNvPr>
            <p:cNvSpPr/>
            <p:nvPr/>
          </p:nvSpPr>
          <p:spPr bwMode="auto">
            <a:xfrm>
              <a:off x="1145221" y="2541829"/>
              <a:ext cx="22200057" cy="489334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D099E24-F202-433B-AD43-9A5CC45469E4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0342E233-6A01-4810-9DD1-108C5B2750D5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B6A6C040-F454-41AD-BE08-E4CDE6CED6A2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9409E038-F996-433C-B6F3-AD0CC66D404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B028E202-DFBF-4813-8E3C-56B7D2307C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237267B0-3136-4679-B66E-334F69D5C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1C99C-FA82-4628-BCE9-DA070EF161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C64926D-CA68-4452-A531-2F39FF700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01E2C79-F83D-4924-8578-C5B368DE1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EC772A3-9510-489D-878E-218D4B675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922A5AD-E714-486A-AC19-8DFF40CA7C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2195B5C4-05BE-4809-8F74-7E6167B07C0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564AADAF-8CF2-41F5-9D15-C72CC440C9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36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" name="Group 47">
            <a:extLst>
              <a:ext uri="{FF2B5EF4-FFF2-40B4-BE49-F238E27FC236}">
                <a16:creationId xmlns:a16="http://schemas.microsoft.com/office/drawing/2014/main" id="{EF5EAE08-1C6D-4BE6-B994-A2B50FC5B103}"/>
              </a:ext>
            </a:extLst>
          </p:cNvPr>
          <p:cNvGrpSpPr/>
          <p:nvPr/>
        </p:nvGrpSpPr>
        <p:grpSpPr>
          <a:xfrm>
            <a:off x="909007" y="762000"/>
            <a:ext cx="9472086" cy="968318"/>
            <a:chOff x="739068" y="1515168"/>
            <a:chExt cx="9473319" cy="968444"/>
          </a:xfrm>
        </p:grpSpPr>
        <p:sp>
          <p:nvSpPr>
            <p:cNvPr id="26" name="Freeform 71">
              <a:extLst>
                <a:ext uri="{FF2B5EF4-FFF2-40B4-BE49-F238E27FC236}">
                  <a16:creationId xmlns:a16="http://schemas.microsoft.com/office/drawing/2014/main" id="{B4AB897F-C4F1-4709-BE84-306269CF74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30">
              <a:extLst>
                <a:ext uri="{FF2B5EF4-FFF2-40B4-BE49-F238E27FC236}">
                  <a16:creationId xmlns:a16="http://schemas.microsoft.com/office/drawing/2014/main" id="{A0C4E216-28DB-404F-A343-955E87A40D70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5446E1C8-7F4C-471D-9386-B8CF4AC2C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72">
                <a:extLst>
                  <a:ext uri="{FF2B5EF4-FFF2-40B4-BE49-F238E27FC236}">
                    <a16:creationId xmlns:a16="http://schemas.microsoft.com/office/drawing/2014/main" id="{23C5013A-3D01-4833-B72C-FA15FD4B0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3">
                <a:extLst>
                  <a:ext uri="{FF2B5EF4-FFF2-40B4-BE49-F238E27FC236}">
                    <a16:creationId xmlns:a16="http://schemas.microsoft.com/office/drawing/2014/main" id="{F14B3563-C36D-41FD-A9F8-5F3E1913C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4">
                <a:extLst>
                  <a:ext uri="{FF2B5EF4-FFF2-40B4-BE49-F238E27FC236}">
                    <a16:creationId xmlns:a16="http://schemas.microsoft.com/office/drawing/2014/main" id="{202998AC-82F7-4560-A27C-D093AF5F4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5">
                <a:extLst>
                  <a:ext uri="{FF2B5EF4-FFF2-40B4-BE49-F238E27FC236}">
                    <a16:creationId xmlns:a16="http://schemas.microsoft.com/office/drawing/2014/main" id="{832F93E3-DFFB-4B49-8CB2-0B21F979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6">
                <a:extLst>
                  <a:ext uri="{FF2B5EF4-FFF2-40B4-BE49-F238E27FC236}">
                    <a16:creationId xmlns:a16="http://schemas.microsoft.com/office/drawing/2014/main" id="{96A35F93-A474-415B-9DED-EF3ECF201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7">
                <a:extLst>
                  <a:ext uri="{FF2B5EF4-FFF2-40B4-BE49-F238E27FC236}">
                    <a16:creationId xmlns:a16="http://schemas.microsoft.com/office/drawing/2014/main" id="{F3F0115C-DDBE-4604-A6A6-61998FB94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8">
                <a:extLst>
                  <a:ext uri="{FF2B5EF4-FFF2-40B4-BE49-F238E27FC236}">
                    <a16:creationId xmlns:a16="http://schemas.microsoft.com/office/drawing/2014/main" id="{AC3A062D-6BCE-460B-88DF-37D23BC80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EA2325FF-C2E8-4636-931D-EAE95D43B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80">
                <a:extLst>
                  <a:ext uri="{FF2B5EF4-FFF2-40B4-BE49-F238E27FC236}">
                    <a16:creationId xmlns:a16="http://schemas.microsoft.com/office/drawing/2014/main" id="{9CC7ED49-53F3-4074-911A-9FA3566A8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81">
                <a:extLst>
                  <a:ext uri="{FF2B5EF4-FFF2-40B4-BE49-F238E27FC236}">
                    <a16:creationId xmlns:a16="http://schemas.microsoft.com/office/drawing/2014/main" id="{E8883C18-0EEC-4B08-A9CD-B039819EA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2D10825A-0FAF-40C9-BBB6-4E8E4E971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43">
                <a:extLst>
                  <a:ext uri="{FF2B5EF4-FFF2-40B4-BE49-F238E27FC236}">
                    <a16:creationId xmlns:a16="http://schemas.microsoft.com/office/drawing/2014/main" id="{C5EEB0E7-145F-422A-B601-F6A8F7704AF9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8AED1357-3B9D-407B-9930-EA56BCB33A7E}"/>
              </a:ext>
            </a:extLst>
          </p:cNvPr>
          <p:cNvSpPr/>
          <p:nvPr/>
        </p:nvSpPr>
        <p:spPr>
          <a:xfrm>
            <a:off x="1066800" y="52520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05276E-DBFF-441D-AE0D-E0B2610DAA5C}"/>
              </a:ext>
            </a:extLst>
          </p:cNvPr>
          <p:cNvSpPr/>
          <p:nvPr/>
        </p:nvSpPr>
        <p:spPr>
          <a:xfrm>
            <a:off x="113118" y="3429000"/>
            <a:ext cx="16041282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9840" algn="just">
              <a:lnSpc>
                <a:spcPct val="115000"/>
              </a:lnSpc>
              <a:spcAft>
                <a:spcPts val="2000"/>
              </a:spcAft>
              <a:tabLst>
                <a:tab pos="7199630" algn="l"/>
                <a:tab pos="10079990" algn="l"/>
              </a:tabLst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Oy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fr-FR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74E5AA-51A0-452F-8E31-BC06FAF8A859}"/>
              </a:ext>
            </a:extLst>
          </p:cNvPr>
          <p:cNvSpPr/>
          <p:nvPr/>
        </p:nvSpPr>
        <p:spPr>
          <a:xfrm>
            <a:off x="76200" y="4419600"/>
            <a:ext cx="15849601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9840" algn="just">
              <a:lnSpc>
                <a:spcPct val="115000"/>
              </a:lnSpc>
              <a:spcAft>
                <a:spcPts val="2000"/>
              </a:spcAft>
              <a:tabLst>
                <a:tab pos="7199630" algn="l"/>
                <a:tab pos="10079990" algn="l"/>
              </a:tabLst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tọa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fr-FR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447BC3A-5187-4958-AF6E-4924B1DB3B01}"/>
                  </a:ext>
                </a:extLst>
              </p:cNvPr>
              <p:cNvSpPr/>
              <p:nvPr/>
            </p:nvSpPr>
            <p:spPr>
              <a:xfrm>
                <a:off x="76200" y="5334000"/>
                <a:ext cx="18211800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 algn="just">
                  <a:lnSpc>
                    <a:spcPct val="115000"/>
                  </a:lnSpc>
                  <a:spcAft>
                    <a:spcPts val="2000"/>
                  </a:spcAft>
                  <a:tabLst>
                    <a:tab pos="7199630" algn="l"/>
                    <a:tab pos="10079990" algn="l"/>
                  </a:tabLst>
                </a:pPr>
                <a:r>
                  <a:rPr lang="fr-FR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(−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447BC3A-5187-4958-AF6E-4924B1DB3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34000"/>
                <a:ext cx="18211800" cy="873701"/>
              </a:xfrm>
              <a:prstGeom prst="rect">
                <a:avLst/>
              </a:prstGeom>
              <a:blipFill>
                <a:blip r:embed="rId2"/>
                <a:stretch>
                  <a:fillRect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4EBB306-66BD-4904-8B7D-EC65E8CAB4C1}"/>
                  </a:ext>
                </a:extLst>
              </p:cNvPr>
              <p:cNvSpPr/>
              <p:nvPr/>
            </p:nvSpPr>
            <p:spPr>
              <a:xfrm>
                <a:off x="76199" y="6324600"/>
                <a:ext cx="19583401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840">
                  <a:lnSpc>
                    <a:spcPct val="115000"/>
                  </a:lnSpc>
                  <a:spcAft>
                    <a:spcPts val="2000"/>
                  </a:spcAft>
                  <a:tabLst>
                    <a:tab pos="7199630" algn="l"/>
                    <a:tab pos="10079990" algn="l"/>
                  </a:tabLst>
                </a:pPr>
                <a:r>
                  <a:rPr lang="fr-FR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fr-FR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4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mọi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r-FR" sz="4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4EBB306-66BD-4904-8B7D-EC65E8CAB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6324600"/>
                <a:ext cx="19583401" cy="873701"/>
              </a:xfrm>
              <a:prstGeom prst="rect">
                <a:avLst/>
              </a:prstGeom>
              <a:blipFill>
                <a:blip r:embed="rId3"/>
                <a:stretch>
                  <a:fillRect t="-10490" r="-996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592781E-8B3E-4C37-B29C-D286272EF2EF}"/>
                  </a:ext>
                </a:extLst>
              </p:cNvPr>
              <p:cNvSpPr/>
              <p:nvPr/>
            </p:nvSpPr>
            <p:spPr>
              <a:xfrm>
                <a:off x="3973137" y="1859340"/>
                <a:ext cx="1934406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fr-FR" sz="4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480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592781E-8B3E-4C37-B29C-D286272EF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137" y="1859340"/>
                <a:ext cx="19344063" cy="1569660"/>
              </a:xfrm>
              <a:prstGeom prst="rect">
                <a:avLst/>
              </a:prstGeom>
              <a:blipFill>
                <a:blip r:embed="rId4"/>
                <a:stretch>
                  <a:fillRect l="-1450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91B23E10-9372-4299-A9C8-166FFDC38B94}"/>
              </a:ext>
            </a:extLst>
          </p:cNvPr>
          <p:cNvGrpSpPr/>
          <p:nvPr/>
        </p:nvGrpSpPr>
        <p:grpSpPr>
          <a:xfrm>
            <a:off x="894665" y="10591800"/>
            <a:ext cx="22594671" cy="2178556"/>
            <a:chOff x="1205494" y="6941416"/>
            <a:chExt cx="21491673" cy="2178552"/>
          </a:xfrm>
        </p:grpSpPr>
        <p:sp>
          <p:nvSpPr>
            <p:cNvPr id="48" name="Rounded Rectangle 124">
              <a:extLst>
                <a:ext uri="{FF2B5EF4-FFF2-40B4-BE49-F238E27FC236}">
                  <a16:creationId xmlns:a16="http://schemas.microsoft.com/office/drawing/2014/main" id="{4BFFD85F-FAA8-4A63-B639-4845A34158A7}"/>
                </a:ext>
              </a:extLst>
            </p:cNvPr>
            <p:cNvSpPr/>
            <p:nvPr/>
          </p:nvSpPr>
          <p:spPr>
            <a:xfrm>
              <a:off x="1209587" y="7179457"/>
              <a:ext cx="21487580" cy="194051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19BF6C4-FA4A-4E8A-85C3-4931687F1972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62C6046F-242F-4972-B1FA-D93F9C8D28B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888623A-68EA-4D85-86AE-B92E95A9A116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ound Diagonal Corner Rectangle 128">
                <a:extLst>
                  <a:ext uri="{FF2B5EF4-FFF2-40B4-BE49-F238E27FC236}">
                    <a16:creationId xmlns:a16="http://schemas.microsoft.com/office/drawing/2014/main" id="{06365782-5CD0-45DC-AF0C-32C3301BAE5C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C54C638F-72F4-4265-AB23-9017EA73B3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5E86E7-6EF4-4A13-BF75-1C454D18103C}"/>
              </a:ext>
            </a:extLst>
          </p:cNvPr>
          <p:cNvGrpSpPr/>
          <p:nvPr/>
        </p:nvGrpSpPr>
        <p:grpSpPr>
          <a:xfrm>
            <a:off x="579863" y="7704732"/>
            <a:ext cx="22909473" cy="2757195"/>
            <a:chOff x="992187" y="2541829"/>
            <a:chExt cx="22353091" cy="2415602"/>
          </a:xfrm>
        </p:grpSpPr>
        <p:sp>
          <p:nvSpPr>
            <p:cNvPr id="55" name="Rounded Rectangle 133">
              <a:extLst>
                <a:ext uri="{FF2B5EF4-FFF2-40B4-BE49-F238E27FC236}">
                  <a16:creationId xmlns:a16="http://schemas.microsoft.com/office/drawing/2014/main" id="{5437E544-E1E5-455F-9B6E-6C33D8706968}"/>
                </a:ext>
              </a:extLst>
            </p:cNvPr>
            <p:cNvSpPr/>
            <p:nvPr/>
          </p:nvSpPr>
          <p:spPr bwMode="auto">
            <a:xfrm>
              <a:off x="1145221" y="2541829"/>
              <a:ext cx="22200057" cy="241560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DF10C09-9206-497C-B166-5E4F00E2FEA7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2542C6A7-DE1E-40D7-8C26-DF6BC3DBC413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Pentagon 136">
                <a:extLst>
                  <a:ext uri="{FF2B5EF4-FFF2-40B4-BE49-F238E27FC236}">
                    <a16:creationId xmlns:a16="http://schemas.microsoft.com/office/drawing/2014/main" id="{1C63F2DC-275D-43CF-9B96-494C8D1ED1C8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9" name="Group 11">
                <a:extLst>
                  <a:ext uri="{FF2B5EF4-FFF2-40B4-BE49-F238E27FC236}">
                    <a16:creationId xmlns:a16="http://schemas.microsoft.com/office/drawing/2014/main" id="{6358BBCE-5B30-4F31-B193-E6049D1E3E6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2" name="Freeform 140">
                  <a:extLst>
                    <a:ext uri="{FF2B5EF4-FFF2-40B4-BE49-F238E27FC236}">
                      <a16:creationId xmlns:a16="http://schemas.microsoft.com/office/drawing/2014/main" id="{D2A61642-2415-4076-A462-F3700EFF46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141">
                  <a:extLst>
                    <a:ext uri="{FF2B5EF4-FFF2-40B4-BE49-F238E27FC236}">
                      <a16:creationId xmlns:a16="http://schemas.microsoft.com/office/drawing/2014/main" id="{19C6CEC1-3CA5-423B-985A-1B327B0C7B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142">
                  <a:extLst>
                    <a:ext uri="{FF2B5EF4-FFF2-40B4-BE49-F238E27FC236}">
                      <a16:creationId xmlns:a16="http://schemas.microsoft.com/office/drawing/2014/main" id="{D9FD1518-748F-4121-8CD1-A3834D22C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AE79ACA4-3B4B-4BF7-8BDA-3BAA7CFDA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2E3FC0F3-00DD-4EA7-8CD8-C853E65B9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D6118727-CC09-46FF-BD69-531659790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73DFFA38-BE23-4B2A-A3E1-AE1B09E85F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Chevron 138">
                <a:extLst>
                  <a:ext uri="{FF2B5EF4-FFF2-40B4-BE49-F238E27FC236}">
                    <a16:creationId xmlns:a16="http://schemas.microsoft.com/office/drawing/2014/main" id="{053AEA0C-E970-48EA-91A5-6E423A62878E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TextBox 13">
                <a:extLst>
                  <a:ext uri="{FF2B5EF4-FFF2-40B4-BE49-F238E27FC236}">
                    <a16:creationId xmlns:a16="http://schemas.microsoft.com/office/drawing/2014/main" id="{C0B1C4E7-7F96-45C8-B3D9-8E42F0D38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36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A24D7F3-1668-47C4-A9A5-57A81F440F0B}"/>
                  </a:ext>
                </a:extLst>
              </p:cNvPr>
              <p:cNvSpPr/>
              <p:nvPr/>
            </p:nvSpPr>
            <p:spPr>
              <a:xfrm>
                <a:off x="16535400" y="112014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A24D7F3-1668-47C4-A9A5-57A81F440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5400" y="11201400"/>
                <a:ext cx="250056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D4F3F6-4D10-420A-BE89-D752B2EF4305}"/>
                  </a:ext>
                </a:extLst>
              </p:cNvPr>
              <p:cNvSpPr/>
              <p:nvPr/>
            </p:nvSpPr>
            <p:spPr>
              <a:xfrm>
                <a:off x="4408684" y="10896600"/>
                <a:ext cx="13269716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ĐKXĐ: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−4≠0⇔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≠−1</m:t>
                              </m:r>
                            </m:e>
                          </m:mr>
                          <m:m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≠4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D4F3F6-4D10-420A-BE89-D752B2EF4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684" y="10896600"/>
                <a:ext cx="13269716" cy="1740028"/>
              </a:xfrm>
              <a:prstGeom prst="rect">
                <a:avLst/>
              </a:prstGeom>
              <a:blipFill>
                <a:blip r:embed="rId6"/>
                <a:stretch>
                  <a:fillRect l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DB8A808D-49E7-4E74-96C3-7390F4EFBDBB}"/>
              </a:ext>
            </a:extLst>
          </p:cNvPr>
          <p:cNvSpPr/>
          <p:nvPr/>
        </p:nvSpPr>
        <p:spPr>
          <a:xfrm>
            <a:off x="12110047" y="902284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F6F95C4-5243-47D6-987A-D71DEFFB282D}"/>
                  </a:ext>
                </a:extLst>
              </p:cNvPr>
              <p:cNvSpPr txBox="1"/>
              <p:nvPr/>
            </p:nvSpPr>
            <p:spPr>
              <a:xfrm>
                <a:off x="1489656" y="7727444"/>
                <a:ext cx="22198582" cy="2205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Tập xác định của các hàm số sau 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=(−1;4)</m:t>
                    </m:r>
                  </m:oMath>
                </a14:m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1;4</m:t>
                        </m:r>
                      </m:e>
                    </m:d>
                  </m:oMath>
                </a14:m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1;4</m:t>
                        </m:r>
                      </m:e>
                    </m:d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D.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1;−4</m:t>
                        </m:r>
                      </m:e>
                    </m:d>
                  </m:oMath>
                </a14:m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F6F95C4-5243-47D6-987A-D71DEFFB2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656" y="7727444"/>
                <a:ext cx="22198582" cy="2205860"/>
              </a:xfrm>
              <a:prstGeom prst="rect">
                <a:avLst/>
              </a:prstGeom>
              <a:blipFill>
                <a:blip r:embed="rId7"/>
                <a:stretch>
                  <a:fillRect b="-1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1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  <p:bldP spid="45" grpId="0"/>
      <p:bldP spid="46" grpId="0"/>
      <p:bldP spid="47" grpId="0"/>
      <p:bldP spid="69" grpId="0"/>
      <p:bldP spid="71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95762" y="8040796"/>
            <a:ext cx="23276043" cy="5141804"/>
            <a:chOff x="1205494" y="6941416"/>
            <a:chExt cx="22139783" cy="514179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49037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1366797"/>
            <a:ext cx="23391942" cy="2536100"/>
            <a:chOff x="992187" y="2564544"/>
            <a:chExt cx="22353091" cy="253643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01944"/>
              <a:ext cx="22200057" cy="24990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699133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454435" y="838920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4435" y="8389204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3810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350540" y="8305801"/>
                <a:ext cx="1416606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5. ĐKXĐ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</a:rPr>
                      <m:t>≠0⇔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≠−1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tập xác định của hàm số là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540" y="8305801"/>
                <a:ext cx="14166060" cy="2308324"/>
              </a:xfrm>
              <a:prstGeom prst="rect">
                <a:avLst/>
              </a:prstGeom>
              <a:blipFill>
                <a:blip r:embed="rId4"/>
                <a:stretch>
                  <a:fillRect l="-1979" t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1271847" y="26670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7C1F29-EA67-4EFC-B881-D46828FD1110}"/>
                  </a:ext>
                </a:extLst>
              </p:cNvPr>
              <p:cNvSpPr txBox="1"/>
              <p:nvPr/>
            </p:nvSpPr>
            <p:spPr>
              <a:xfrm>
                <a:off x="2007685" y="1371600"/>
                <a:ext cx="21733392" cy="229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T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ập xác định của các hàm số 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d>
                          <m:d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nl-NL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NL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+4</m:t>
                            </m:r>
                          </m:e>
                        </m:d>
                      </m:den>
                    </m:f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B.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C.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D.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7C1F29-EA67-4EFC-B881-D46828FD1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685" y="1371600"/>
                <a:ext cx="21733392" cy="2293256"/>
              </a:xfrm>
              <a:prstGeom prst="rect">
                <a:avLst/>
              </a:prstGeom>
              <a:blipFill>
                <a:blip r:embed="rId5"/>
                <a:stretch>
                  <a:fillRect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A6A0425-A75A-43ED-82B4-9230EAF55695}"/>
              </a:ext>
            </a:extLst>
          </p:cNvPr>
          <p:cNvGrpSpPr/>
          <p:nvPr/>
        </p:nvGrpSpPr>
        <p:grpSpPr>
          <a:xfrm>
            <a:off x="457200" y="4330340"/>
            <a:ext cx="23391942" cy="3061060"/>
            <a:chOff x="992187" y="2564544"/>
            <a:chExt cx="22353091" cy="3061458"/>
          </a:xfrm>
        </p:grpSpPr>
        <p:sp>
          <p:nvSpPr>
            <p:cNvPr id="46" name="Rounded Rectangle 133">
              <a:extLst>
                <a:ext uri="{FF2B5EF4-FFF2-40B4-BE49-F238E27FC236}">
                  <a16:creationId xmlns:a16="http://schemas.microsoft.com/office/drawing/2014/main" id="{2330CC97-9E73-485C-919F-B9633861F19B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295900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9EF5D99-9039-4F77-82D9-A7CB2C4B3A01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496B0E43-58B9-48F3-876B-ACEB34731952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Pentagon 136">
                <a:extLst>
                  <a:ext uri="{FF2B5EF4-FFF2-40B4-BE49-F238E27FC236}">
                    <a16:creationId xmlns:a16="http://schemas.microsoft.com/office/drawing/2014/main" id="{54B03653-5897-4C7A-AFD5-BD25274A6C95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1" name="Group 11">
                <a:extLst>
                  <a:ext uri="{FF2B5EF4-FFF2-40B4-BE49-F238E27FC236}">
                    <a16:creationId xmlns:a16="http://schemas.microsoft.com/office/drawing/2014/main" id="{8E980F1E-2E56-470F-A67A-A7265390B8A8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4" name="Freeform 140">
                  <a:extLst>
                    <a:ext uri="{FF2B5EF4-FFF2-40B4-BE49-F238E27FC236}">
                      <a16:creationId xmlns:a16="http://schemas.microsoft.com/office/drawing/2014/main" id="{82094370-F005-4F74-87E9-19ADC72882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141">
                  <a:extLst>
                    <a:ext uri="{FF2B5EF4-FFF2-40B4-BE49-F238E27FC236}">
                      <a16:creationId xmlns:a16="http://schemas.microsoft.com/office/drawing/2014/main" id="{32C2821B-EDAC-434D-B1EF-00489544B5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142">
                  <a:extLst>
                    <a:ext uri="{FF2B5EF4-FFF2-40B4-BE49-F238E27FC236}">
                      <a16:creationId xmlns:a16="http://schemas.microsoft.com/office/drawing/2014/main" id="{479F4617-5069-4720-916C-ADD24A7D34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3F3FD339-748D-4628-B553-8A41B25C0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00E44487-026C-4286-99EF-A4F468D093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C4EA5C5-1DCD-4B93-A435-48EC857537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7AB6FCEF-C85F-4556-B8A5-208C9D940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2" name="Chevron 138">
                <a:extLst>
                  <a:ext uri="{FF2B5EF4-FFF2-40B4-BE49-F238E27FC236}">
                    <a16:creationId xmlns:a16="http://schemas.microsoft.com/office/drawing/2014/main" id="{61CAAEBB-1A44-4144-B8F1-017A892B5D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13">
                <a:extLst>
                  <a:ext uri="{FF2B5EF4-FFF2-40B4-BE49-F238E27FC236}">
                    <a16:creationId xmlns:a16="http://schemas.microsoft.com/office/drawing/2014/main" id="{1398C3C1-CF06-43F6-BCF1-82338C79FF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</a:t>
                </a:r>
              </a:p>
            </p:txBody>
          </p:sp>
        </p:grp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EAFC3A51-EB8B-4672-A1A3-880471F081E3}"/>
              </a:ext>
            </a:extLst>
          </p:cNvPr>
          <p:cNvSpPr/>
          <p:nvPr/>
        </p:nvSpPr>
        <p:spPr>
          <a:xfrm>
            <a:off x="11669760" y="599449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541EBEB-9476-408C-A52C-89149C8AA812}"/>
                  </a:ext>
                </a:extLst>
              </p:cNvPr>
              <p:cNvSpPr txBox="1"/>
              <p:nvPr/>
            </p:nvSpPr>
            <p:spPr>
              <a:xfrm>
                <a:off x="1038448" y="4337995"/>
                <a:ext cx="22670912" cy="280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Tập xác định của các hàm số sau 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−3)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;+∞</m:t>
                        </m:r>
                      </m:e>
                    </m:d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nl-NL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+∞</m:t>
                        </m:r>
                      </m:e>
                    </m:d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D.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nl-NL" sz="4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nl-NL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;+∞</m:t>
                        </m:r>
                      </m:e>
                    </m:d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541EBEB-9476-408C-A52C-89149C8AA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48" y="4337995"/>
                <a:ext cx="22670912" cy="2805255"/>
              </a:xfrm>
              <a:prstGeom prst="rect">
                <a:avLst/>
              </a:prstGeom>
              <a:blipFill>
                <a:blip r:embed="rId6"/>
                <a:stretch>
                  <a:fillRect b="-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509A27F-A74C-4E0C-912D-C065710EC6D3}"/>
                  </a:ext>
                </a:extLst>
              </p:cNvPr>
              <p:cNvSpPr/>
              <p:nvPr/>
            </p:nvSpPr>
            <p:spPr>
              <a:xfrm>
                <a:off x="17145000" y="1113278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509A27F-A74C-4E0C-912D-C065710EC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0" y="11132782"/>
                <a:ext cx="250056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17541A8-CFE5-4E9A-995A-694AD7BAD6F2}"/>
                  </a:ext>
                </a:extLst>
              </p:cNvPr>
              <p:cNvSpPr/>
              <p:nvPr/>
            </p:nvSpPr>
            <p:spPr>
              <a:xfrm>
                <a:off x="3570484" y="9990162"/>
                <a:ext cx="15327116" cy="3116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6. ĐKXĐ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−1&gt;0</m:t>
                              </m:r>
                            </m:e>
                          </m:mr>
                        </m:m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≠3</m:t>
                              </m:r>
                            </m:e>
                          </m:mr>
                          <m:m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tập xác định của hàm số là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17541A8-CFE5-4E9A-995A-694AD7BAD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9990162"/>
                <a:ext cx="15327116" cy="3116238"/>
              </a:xfrm>
              <a:prstGeom prst="rect">
                <a:avLst/>
              </a:prstGeom>
              <a:blipFill>
                <a:blip r:embed="rId8"/>
                <a:stretch>
                  <a:fillRect l="-1830" b="-3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0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  <p:bldP spid="44" grpId="0"/>
      <p:bldP spid="78" grpId="0" animBg="1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95762" y="5997562"/>
            <a:ext cx="23276043" cy="4975238"/>
            <a:chOff x="1205494" y="6941416"/>
            <a:chExt cx="22139783" cy="497522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47371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79863" y="1600200"/>
            <a:ext cx="23391942" cy="3474655"/>
            <a:chOff x="992187" y="2564544"/>
            <a:chExt cx="22353091" cy="347510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64544"/>
              <a:ext cx="22200057" cy="347510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96012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96012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6096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453161" y="6324600"/>
                <a:ext cx="17155916" cy="3927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ĐKXĐ: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NL" sz="4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nl-NL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+4&gt;0</m:t>
                                  </m:r>
                                </m:e>
                                <m:e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+2≥0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NL" sz="4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nl-NL" sz="4800" i="1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nl-NL" sz="4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&gt;0</m:t>
                                  </m:r>
                                </m:e>
                                <m:e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≥−2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NL" sz="4800" i="1"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≠2</m:t>
                                  </m:r>
                                </m:e>
                                <m:e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NL" sz="4800" i="1">
                                      <a:latin typeface="Cambria Math" panose="02040503050406030204" pitchFamily="18" charset="0"/>
                                    </a:rPr>
                                    <m:t>≥−2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tập xác định của hàm số là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−2;+∞</m:t>
                        </m:r>
                      </m:e>
                    </m:d>
                    <m:r>
                      <a:rPr lang="nl-NL" sz="4800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161" y="6324600"/>
                <a:ext cx="17155916" cy="3927870"/>
              </a:xfrm>
              <a:prstGeom prst="rect">
                <a:avLst/>
              </a:prstGeom>
              <a:blipFill>
                <a:blip r:embed="rId4"/>
                <a:stretch>
                  <a:fillRect l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0738447" y="38804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0B74691-744F-4367-B297-CF2EE77A4D0C}"/>
                  </a:ext>
                </a:extLst>
              </p:cNvPr>
              <p:cNvSpPr txBox="1"/>
              <p:nvPr/>
            </p:nvSpPr>
            <p:spPr>
              <a:xfrm>
                <a:off x="2248387" y="1524000"/>
                <a:ext cx="18859013" cy="3372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Tìm 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xác định của các hàm số 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+2</m:t>
                            </m:r>
                          </m:e>
                        </m:rad>
                      </m:num>
                      <m:den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nl-NL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NL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−4</m:t>
                            </m:r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nl-NL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+4</m:t>
                            </m:r>
                          </m:e>
                        </m:rad>
                      </m:den>
                    </m:f>
                  </m:oMath>
                </a14:m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0;2</m:t>
                        </m:r>
                      </m:e>
                    </m:d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B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=[</m:t>
                    </m:r>
                    <m:d>
                      <m:dPr>
                        <m:begChr m:val="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−2;+∞</m:t>
                        </m:r>
                      </m:e>
                    </m:d>
                    <m:r>
                      <a:rPr lang="en-US" sz="48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</m:oMath>
                </a14:m>
                <a:endParaRPr lang="nl-NL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nl-NL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−2;+∞</m:t>
                        </m: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0;2</m:t>
                        </m:r>
                      </m:e>
                    </m:d>
                  </m:oMath>
                </a14:m>
                <a:r>
                  <a:rPr lang="nl-NL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2;+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0;2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0B74691-744F-4367-B297-CF2EE77A4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387" y="1524000"/>
                <a:ext cx="18859013" cy="3372655"/>
              </a:xfrm>
              <a:prstGeom prst="rect">
                <a:avLst/>
              </a:prstGeom>
              <a:blipFill>
                <a:blip r:embed="rId5"/>
                <a:stretch>
                  <a:fillRect b="-8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5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77383" y="5257800"/>
            <a:ext cx="23276043" cy="3726957"/>
            <a:chOff x="1205494" y="6941416"/>
            <a:chExt cx="22139783" cy="327714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303910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79863" y="1600200"/>
            <a:ext cx="23391942" cy="3332770"/>
            <a:chOff x="992187" y="2564544"/>
            <a:chExt cx="22353091" cy="296778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64544"/>
              <a:ext cx="22200057" cy="296778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77724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77724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6096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956599" y="6248400"/>
                <a:ext cx="22720711" cy="2324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TXĐ: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)=3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4800" i="1">
                        <a:latin typeface="Cambria Math" panose="02040503050406030204" pitchFamily="18" charset="0"/>
                      </a:rPr>
                      <m:t>+2</m:t>
                    </m:r>
                    <m:rad>
                      <m:ra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pt-BR" sz="4800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+2</m:t>
                        </m:r>
                        <m:rad>
                          <m:ra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pt-BR" sz="4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)=3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sz="4800" i="1">
                        <a:latin typeface="Cambria Math" panose="02040503050406030204" pitchFamily="18" charset="0"/>
                      </a:rPr>
                      <m:t>+2</m:t>
                    </m:r>
                    <m:rad>
                      <m:ra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hàm </a:t>
                </a:r>
                <a:r>
                  <a:rPr lang="pt-BR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lẻ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99" y="6248400"/>
                <a:ext cx="22720711" cy="2324611"/>
              </a:xfrm>
              <a:prstGeom prst="rect">
                <a:avLst/>
              </a:prstGeom>
              <a:blipFill>
                <a:blip r:embed="rId4"/>
                <a:stretch>
                  <a:fillRect l="-1234" t="-5774" b="-13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3348248" y="2625303"/>
            <a:ext cx="1002021" cy="111754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8EC8173-2598-4619-B290-631D958A4782}"/>
                  </a:ext>
                </a:extLst>
              </p:cNvPr>
              <p:cNvSpPr txBox="1"/>
              <p:nvPr/>
            </p:nvSpPr>
            <p:spPr>
              <a:xfrm>
                <a:off x="3543980" y="1768034"/>
                <a:ext cx="18007691" cy="2838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Xét tính chẵn, lẻ của các hàm số  </a:t>
                </a:r>
                <a14:m>
                  <m:oMath xmlns:m="http://schemas.openxmlformats.org/officeDocument/2006/math"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)=3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ad>
                      <m:ra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g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hàm số lẻ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nl-NL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chẵn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vừa chẵn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vừa lẻ</a:t>
                </a:r>
                <a:r>
                  <a:rPr lang="nl-NL" sz="48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D.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nl-NL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 chẵn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không lẻ	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8EC8173-2598-4619-B290-631D958A4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980" y="1768034"/>
                <a:ext cx="18007691" cy="2838469"/>
              </a:xfrm>
              <a:prstGeom prst="rect">
                <a:avLst/>
              </a:prstGeom>
              <a:blipFill>
                <a:blip r:embed="rId5"/>
                <a:stretch>
                  <a:fillRect l="-1523" t="-3004" b="-10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7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40009" y="5882528"/>
            <a:ext cx="23276043" cy="4116089"/>
            <a:chOff x="1205494" y="6941416"/>
            <a:chExt cx="22139783" cy="356053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8"/>
              <a:ext cx="22135691" cy="332249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20797" y="1524000"/>
            <a:ext cx="23391942" cy="3322501"/>
            <a:chOff x="992187" y="2564544"/>
            <a:chExt cx="22353091" cy="29570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64544"/>
              <a:ext cx="22200057" cy="295702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5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85344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85344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5334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019225" y="6705600"/>
                <a:ext cx="23117593" cy="2554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TXĐ: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BR" sz="48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BR" sz="48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pt-BR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4800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BR" sz="48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pt-BR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hàm </a:t>
                </a:r>
                <a:r>
                  <a:rPr lang="pt-BR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chẵn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25" y="6705600"/>
                <a:ext cx="23117593" cy="2554354"/>
              </a:xfrm>
              <a:prstGeom prst="rect">
                <a:avLst/>
              </a:prstGeom>
              <a:blipFill>
                <a:blip r:embed="rId4"/>
                <a:stretch>
                  <a:fillRect l="-1187" t="-5251" b="-1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1811000" y="26670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34A20A5-CA93-44FB-9F6E-E24FE75FDAA6}"/>
                  </a:ext>
                </a:extLst>
              </p:cNvPr>
              <p:cNvSpPr txBox="1"/>
              <p:nvPr/>
            </p:nvSpPr>
            <p:spPr>
              <a:xfrm>
                <a:off x="3420031" y="1676400"/>
                <a:ext cx="18204314" cy="2932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Xét tính chẵn, lẻ của các hàm số  </a:t>
                </a:r>
                <a14:m>
                  <m:oMath xmlns:m="http://schemas.openxmlformats.org/officeDocument/2006/math"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hàm số lẻ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nl-NL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chẵn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373380" algn="l"/>
                    <a:tab pos="1786890" algn="l"/>
                    <a:tab pos="3218180" algn="l"/>
                    <a:tab pos="4666615" algn="l"/>
                  </a:tabLst>
                </a:pP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nl-NL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nl-NL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vừa chẵn 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vừa lẻ</a:t>
                </a:r>
                <a:r>
                  <a:rPr lang="nl-NL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nl-NL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nl-NL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 chẵn</a:t>
                </a:r>
                <a:r>
                  <a:rPr lang="nl-NL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không lẻ	 </a:t>
                </a:r>
                <a:endParaRPr lang="en-US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34A20A5-CA93-44FB-9F6E-E24FE75FD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31" y="1676400"/>
                <a:ext cx="18204314" cy="2932919"/>
              </a:xfrm>
              <a:prstGeom prst="rect">
                <a:avLst/>
              </a:prstGeom>
              <a:blipFill>
                <a:blip r:embed="rId5"/>
                <a:stretch>
                  <a:fillRect t="-624" b="-10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2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5226</TotalTime>
  <Words>5563</Words>
  <Application>Microsoft Office PowerPoint</Application>
  <PresentationFormat>Custom</PresentationFormat>
  <Paragraphs>329</Paragraphs>
  <Slides>23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AvantGarde-Demi</vt:lpstr>
      <vt:lpstr>Calibri</vt:lpstr>
      <vt:lpstr>Cambria Math</vt:lpstr>
      <vt:lpstr>Chu Van An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word2</cp:lastModifiedBy>
  <cp:revision>474</cp:revision>
  <dcterms:created xsi:type="dcterms:W3CDTF">2013-08-31T11:42:51Z</dcterms:created>
  <dcterms:modified xsi:type="dcterms:W3CDTF">2021-10-31T05:51:31Z</dcterms:modified>
</cp:coreProperties>
</file>